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10" r:id="rId3"/>
    <p:sldId id="311" r:id="rId4"/>
    <p:sldId id="259" r:id="rId5"/>
    <p:sldId id="312" r:id="rId6"/>
    <p:sldId id="276" r:id="rId7"/>
    <p:sldId id="280" r:id="rId8"/>
    <p:sldId id="279" r:id="rId9"/>
    <p:sldId id="282" r:id="rId10"/>
    <p:sldId id="291" r:id="rId11"/>
    <p:sldId id="286" r:id="rId12"/>
    <p:sldId id="316" r:id="rId13"/>
    <p:sldId id="292" r:id="rId14"/>
    <p:sldId id="290" r:id="rId15"/>
    <p:sldId id="278" r:id="rId16"/>
    <p:sldId id="283" r:id="rId17"/>
    <p:sldId id="284" r:id="rId18"/>
    <p:sldId id="296" r:id="rId19"/>
    <p:sldId id="302" r:id="rId20"/>
    <p:sldId id="285" r:id="rId21"/>
    <p:sldId id="303" r:id="rId22"/>
    <p:sldId id="304" r:id="rId23"/>
    <p:sldId id="306" r:id="rId24"/>
    <p:sldId id="305" r:id="rId25"/>
    <p:sldId id="298" r:id="rId26"/>
    <p:sldId id="308" r:id="rId27"/>
    <p:sldId id="309" r:id="rId28"/>
    <p:sldId id="307" r:id="rId29"/>
    <p:sldId id="299" r:id="rId30"/>
    <p:sldId id="300" r:id="rId31"/>
    <p:sldId id="301" r:id="rId32"/>
    <p:sldId id="297" r:id="rId33"/>
    <p:sldId id="295" r:id="rId34"/>
    <p:sldId id="315" r:id="rId35"/>
    <p:sldId id="294"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8F8F8"/>
    <a:srgbClr val="830051"/>
    <a:srgbClr val="FF9900"/>
    <a:srgbClr val="E9EBF5"/>
    <a:srgbClr val="003300"/>
    <a:srgbClr val="660033"/>
    <a:srgbClr val="00990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3" d="2"/>
        <a:sy n="3" d="2"/>
      </p:scale>
      <p:origin x="0" y="0"/>
    </p:cViewPr>
  </p:notesTextViewPr>
  <p:notesViewPr>
    <p:cSldViewPr snapToGrid="0">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6C7C8E-CE56-4A52-8D24-876ECEF3E10A}" type="datetimeFigureOut">
              <a:rPr lang="zh-CN" altLang="en-US" smtClean="0"/>
              <a:t>2024/3/22</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8FEA61-51B2-4DA5-8644-136ABAAE10DB}" type="slidenum">
              <a:rPr lang="zh-CN" altLang="en-US" smtClean="0"/>
              <a:t>‹#›</a:t>
            </a:fld>
            <a:endParaRPr lang="zh-CN" altLang="en-US"/>
          </a:p>
        </p:txBody>
      </p:sp>
    </p:spTree>
    <p:extLst>
      <p:ext uri="{BB962C8B-B14F-4D97-AF65-F5344CB8AC3E}">
        <p14:creationId xmlns:p14="http://schemas.microsoft.com/office/powerpoint/2010/main" val="1192820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9BD9-B57B-AEAA-D31C-AD53181520B2}"/>
              </a:ext>
            </a:extLst>
          </p:cNvPr>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Subtitle 2">
            <a:extLst>
              <a:ext uri="{FF2B5EF4-FFF2-40B4-BE49-F238E27FC236}">
                <a16:creationId xmlns:a16="http://schemas.microsoft.com/office/drawing/2014/main" id="{7744DBB6-088B-CFEE-6967-8543F5C7C8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a:extLst>
              <a:ext uri="{FF2B5EF4-FFF2-40B4-BE49-F238E27FC236}">
                <a16:creationId xmlns:a16="http://schemas.microsoft.com/office/drawing/2014/main" id="{3E5E352D-4D93-3934-C712-E1AC55D78652}"/>
              </a:ext>
            </a:extLst>
          </p:cNvPr>
          <p:cNvSpPr>
            <a:spLocks noGrp="1"/>
          </p:cNvSpPr>
          <p:nvPr>
            <p:ph type="dt" sz="half" idx="10"/>
          </p:nvPr>
        </p:nvSpPr>
        <p:spPr/>
        <p:txBody>
          <a:bodyPr/>
          <a:lstStyle/>
          <a:p>
            <a:fld id="{79D55E7F-397C-478A-903C-7BC873A6E5C4}" type="datetimeFigureOut">
              <a:rPr lang="zh-CN" altLang="en-US" smtClean="0"/>
              <a:t>2024/3/22</a:t>
            </a:fld>
            <a:endParaRPr lang="zh-CN" altLang="en-US"/>
          </a:p>
        </p:txBody>
      </p:sp>
      <p:sp>
        <p:nvSpPr>
          <p:cNvPr id="5" name="Footer Placeholder 4">
            <a:extLst>
              <a:ext uri="{FF2B5EF4-FFF2-40B4-BE49-F238E27FC236}">
                <a16:creationId xmlns:a16="http://schemas.microsoft.com/office/drawing/2014/main" id="{8962A85A-D794-7A45-4A9A-AD88B9F2D5DA}"/>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6D2C602D-0DB2-D08C-AB6A-5CCF3C297EA2}"/>
              </a:ext>
            </a:extLst>
          </p:cNvPr>
          <p:cNvSpPr>
            <a:spLocks noGrp="1"/>
          </p:cNvSpPr>
          <p:nvPr>
            <p:ph type="sldNum" sz="quarter" idx="12"/>
          </p:nvPr>
        </p:nvSpPr>
        <p:spPr/>
        <p:txBody>
          <a:bodyPr/>
          <a:lstStyle/>
          <a:p>
            <a:fld id="{9D1F4884-CAE8-4A54-9B66-C0316DFE2C6B}" type="slidenum">
              <a:rPr lang="zh-CN" altLang="en-US" smtClean="0"/>
              <a:t>‹#›</a:t>
            </a:fld>
            <a:endParaRPr lang="zh-CN" altLang="en-US"/>
          </a:p>
        </p:txBody>
      </p:sp>
    </p:spTree>
    <p:extLst>
      <p:ext uri="{BB962C8B-B14F-4D97-AF65-F5344CB8AC3E}">
        <p14:creationId xmlns:p14="http://schemas.microsoft.com/office/powerpoint/2010/main" val="372040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0D3B1-EAD0-91AD-A742-874155ECFD12}"/>
              </a:ext>
            </a:extLst>
          </p:cNvPr>
          <p:cNvSpPr>
            <a:spLocks noGrp="1"/>
          </p:cNvSpPr>
          <p:nvPr>
            <p:ph type="title"/>
          </p:nvPr>
        </p:nvSpPr>
        <p:spPr/>
        <p:txBody>
          <a:bodyPr/>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6C583218-E1BF-210E-E8C5-066CFE72F98C}"/>
              </a:ext>
            </a:extLst>
          </p:cNvPr>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A3488FC5-267B-23BC-DC3D-7F2864B4C6D6}"/>
              </a:ext>
            </a:extLst>
          </p:cNvPr>
          <p:cNvSpPr>
            <a:spLocks noGrp="1"/>
          </p:cNvSpPr>
          <p:nvPr>
            <p:ph type="dt" sz="half" idx="10"/>
          </p:nvPr>
        </p:nvSpPr>
        <p:spPr/>
        <p:txBody>
          <a:bodyPr/>
          <a:lstStyle/>
          <a:p>
            <a:fld id="{79D55E7F-397C-478A-903C-7BC873A6E5C4}" type="datetimeFigureOut">
              <a:rPr lang="zh-CN" altLang="en-US" smtClean="0"/>
              <a:t>2024/3/22</a:t>
            </a:fld>
            <a:endParaRPr lang="zh-CN" altLang="en-US"/>
          </a:p>
        </p:txBody>
      </p:sp>
      <p:sp>
        <p:nvSpPr>
          <p:cNvPr id="5" name="Footer Placeholder 4">
            <a:extLst>
              <a:ext uri="{FF2B5EF4-FFF2-40B4-BE49-F238E27FC236}">
                <a16:creationId xmlns:a16="http://schemas.microsoft.com/office/drawing/2014/main" id="{3AA1FBD8-B5A5-78E7-1AE1-B70B8045E47E}"/>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06024FEF-6938-A12C-C2BE-67676BE21476}"/>
              </a:ext>
            </a:extLst>
          </p:cNvPr>
          <p:cNvSpPr>
            <a:spLocks noGrp="1"/>
          </p:cNvSpPr>
          <p:nvPr>
            <p:ph type="sldNum" sz="quarter" idx="12"/>
          </p:nvPr>
        </p:nvSpPr>
        <p:spPr/>
        <p:txBody>
          <a:bodyPr/>
          <a:lstStyle/>
          <a:p>
            <a:fld id="{9D1F4884-CAE8-4A54-9B66-C0316DFE2C6B}" type="slidenum">
              <a:rPr lang="zh-CN" altLang="en-US" smtClean="0"/>
              <a:t>‹#›</a:t>
            </a:fld>
            <a:endParaRPr lang="zh-CN" altLang="en-US"/>
          </a:p>
        </p:txBody>
      </p:sp>
    </p:spTree>
    <p:extLst>
      <p:ext uri="{BB962C8B-B14F-4D97-AF65-F5344CB8AC3E}">
        <p14:creationId xmlns:p14="http://schemas.microsoft.com/office/powerpoint/2010/main" val="3053919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0F8B79-068D-F1EF-4039-5728D09E1DC1}"/>
              </a:ext>
            </a:extLst>
          </p:cNvPr>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415A1C3B-77BB-18A2-9B9B-1CC00BE637E2}"/>
              </a:ext>
            </a:extLst>
          </p:cNvPr>
          <p:cNvSpPr>
            <a:spLocks noGrp="1"/>
          </p:cNvSpPr>
          <p:nvPr>
            <p:ph type="body" orient="vert" idx="1"/>
          </p:nvPr>
        </p:nvSpPr>
        <p:spPr>
          <a:xfrm>
            <a:off x="838200"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36521EFB-E125-0BEF-0EA1-1932A2B53E5E}"/>
              </a:ext>
            </a:extLst>
          </p:cNvPr>
          <p:cNvSpPr>
            <a:spLocks noGrp="1"/>
          </p:cNvSpPr>
          <p:nvPr>
            <p:ph type="dt" sz="half" idx="10"/>
          </p:nvPr>
        </p:nvSpPr>
        <p:spPr/>
        <p:txBody>
          <a:bodyPr/>
          <a:lstStyle/>
          <a:p>
            <a:fld id="{79D55E7F-397C-478A-903C-7BC873A6E5C4}" type="datetimeFigureOut">
              <a:rPr lang="zh-CN" altLang="en-US" smtClean="0"/>
              <a:t>2024/3/22</a:t>
            </a:fld>
            <a:endParaRPr lang="zh-CN" altLang="en-US"/>
          </a:p>
        </p:txBody>
      </p:sp>
      <p:sp>
        <p:nvSpPr>
          <p:cNvPr id="5" name="Footer Placeholder 4">
            <a:extLst>
              <a:ext uri="{FF2B5EF4-FFF2-40B4-BE49-F238E27FC236}">
                <a16:creationId xmlns:a16="http://schemas.microsoft.com/office/drawing/2014/main" id="{B619B413-0BC8-8C28-2B7E-4838CDF4FABD}"/>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2B56EC83-D46F-3220-EC99-A754B38939F3}"/>
              </a:ext>
            </a:extLst>
          </p:cNvPr>
          <p:cNvSpPr>
            <a:spLocks noGrp="1"/>
          </p:cNvSpPr>
          <p:nvPr>
            <p:ph type="sldNum" sz="quarter" idx="12"/>
          </p:nvPr>
        </p:nvSpPr>
        <p:spPr/>
        <p:txBody>
          <a:bodyPr/>
          <a:lstStyle/>
          <a:p>
            <a:fld id="{9D1F4884-CAE8-4A54-9B66-C0316DFE2C6B}" type="slidenum">
              <a:rPr lang="zh-CN" altLang="en-US" smtClean="0"/>
              <a:t>‹#›</a:t>
            </a:fld>
            <a:endParaRPr lang="zh-CN" altLang="en-US"/>
          </a:p>
        </p:txBody>
      </p:sp>
    </p:spTree>
    <p:extLst>
      <p:ext uri="{BB962C8B-B14F-4D97-AF65-F5344CB8AC3E}">
        <p14:creationId xmlns:p14="http://schemas.microsoft.com/office/powerpoint/2010/main" val="2951389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44AB4-210E-0129-07AE-0DF03E0291E7}"/>
              </a:ext>
            </a:extLst>
          </p:cNvPr>
          <p:cNvSpPr>
            <a:spLocks noGrp="1"/>
          </p:cNvSpPr>
          <p:nvPr>
            <p:ph type="title"/>
          </p:nvPr>
        </p:nvSpPr>
        <p:spPr>
          <a:xfrm>
            <a:off x="838200" y="276061"/>
            <a:ext cx="10515600" cy="1030226"/>
          </a:xfrm>
        </p:spPr>
        <p:txBody>
          <a:bodyPr>
            <a:normAutofit/>
          </a:bodyPr>
          <a:lstStyle>
            <a:lvl1pPr>
              <a:defRPr sz="4000"/>
            </a:lvl1pPr>
          </a:lstStyle>
          <a:p>
            <a:r>
              <a:rPr lang="en-US" altLang="zh-CN" dirty="0"/>
              <a:t>Click to edit Master title style</a:t>
            </a:r>
            <a:endParaRPr lang="zh-CN" altLang="en-US" dirty="0"/>
          </a:p>
        </p:txBody>
      </p:sp>
      <p:sp>
        <p:nvSpPr>
          <p:cNvPr id="3" name="Content Placeholder 2">
            <a:extLst>
              <a:ext uri="{FF2B5EF4-FFF2-40B4-BE49-F238E27FC236}">
                <a16:creationId xmlns:a16="http://schemas.microsoft.com/office/drawing/2014/main" id="{562D5917-49A1-E730-BB71-E03EA548FE19}"/>
              </a:ext>
            </a:extLst>
          </p:cNvPr>
          <p:cNvSpPr>
            <a:spLocks noGrp="1"/>
          </p:cNvSpPr>
          <p:nvPr>
            <p:ph idx="1"/>
          </p:nvPr>
        </p:nvSpPr>
        <p:spPr>
          <a:xfrm>
            <a:off x="838200" y="1579418"/>
            <a:ext cx="10515600" cy="4597545"/>
          </a:xfrm>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Date Placeholder 3">
            <a:extLst>
              <a:ext uri="{FF2B5EF4-FFF2-40B4-BE49-F238E27FC236}">
                <a16:creationId xmlns:a16="http://schemas.microsoft.com/office/drawing/2014/main" id="{4ABD0448-23E6-E506-D714-0A2EDA64C4A1}"/>
              </a:ext>
            </a:extLst>
          </p:cNvPr>
          <p:cNvSpPr>
            <a:spLocks noGrp="1"/>
          </p:cNvSpPr>
          <p:nvPr>
            <p:ph type="dt" sz="half" idx="10"/>
          </p:nvPr>
        </p:nvSpPr>
        <p:spPr/>
        <p:txBody>
          <a:bodyPr/>
          <a:lstStyle>
            <a:lvl1pPr>
              <a:defRPr b="0"/>
            </a:lvl1pPr>
          </a:lstStyle>
          <a:p>
            <a:fld id="{79D55E7F-397C-478A-903C-7BC873A6E5C4}" type="datetimeFigureOut">
              <a:rPr lang="zh-CN" altLang="en-US" smtClean="0"/>
              <a:pPr/>
              <a:t>2024/3/22</a:t>
            </a:fld>
            <a:endParaRPr lang="zh-CN" altLang="en-US" dirty="0"/>
          </a:p>
        </p:txBody>
      </p:sp>
      <p:sp>
        <p:nvSpPr>
          <p:cNvPr id="5" name="Footer Placeholder 4">
            <a:extLst>
              <a:ext uri="{FF2B5EF4-FFF2-40B4-BE49-F238E27FC236}">
                <a16:creationId xmlns:a16="http://schemas.microsoft.com/office/drawing/2014/main" id="{6D6C08FA-A56C-A7DA-1024-050898F41DDA}"/>
              </a:ext>
            </a:extLst>
          </p:cNvPr>
          <p:cNvSpPr>
            <a:spLocks noGrp="1"/>
          </p:cNvSpPr>
          <p:nvPr>
            <p:ph type="ftr" sz="quarter" idx="11"/>
          </p:nvPr>
        </p:nvSpPr>
        <p:spPr/>
        <p:txBody>
          <a:bodyPr/>
          <a:lstStyle/>
          <a:p>
            <a:r>
              <a:rPr lang="en-US" altLang="zh-CN" dirty="0"/>
              <a:t>Medical Data Review and Analysis Hub</a:t>
            </a:r>
            <a:endParaRPr lang="zh-CN" altLang="en-US" dirty="0"/>
          </a:p>
        </p:txBody>
      </p:sp>
      <p:sp>
        <p:nvSpPr>
          <p:cNvPr id="6" name="Slide Number Placeholder 5">
            <a:extLst>
              <a:ext uri="{FF2B5EF4-FFF2-40B4-BE49-F238E27FC236}">
                <a16:creationId xmlns:a16="http://schemas.microsoft.com/office/drawing/2014/main" id="{60702A8C-72C6-C5A8-0EA6-0DA795348E4D}"/>
              </a:ext>
            </a:extLst>
          </p:cNvPr>
          <p:cNvSpPr>
            <a:spLocks noGrp="1"/>
          </p:cNvSpPr>
          <p:nvPr>
            <p:ph type="sldNum" sz="quarter" idx="12"/>
          </p:nvPr>
        </p:nvSpPr>
        <p:spPr/>
        <p:txBody>
          <a:bodyPr/>
          <a:lstStyle/>
          <a:p>
            <a:fld id="{9D1F4884-CAE8-4A54-9B66-C0316DFE2C6B}" type="slidenum">
              <a:rPr lang="zh-CN" altLang="en-US" smtClean="0"/>
              <a:pPr/>
              <a:t>‹#›</a:t>
            </a:fld>
            <a:endParaRPr lang="zh-CN" altLang="en-US" dirty="0"/>
          </a:p>
        </p:txBody>
      </p:sp>
      <p:pic>
        <p:nvPicPr>
          <p:cNvPr id="8" name="Picture 7" descr="A picture containing text, sign, outdoor&#10;&#10;Description automatically generated">
            <a:extLst>
              <a:ext uri="{FF2B5EF4-FFF2-40B4-BE49-F238E27FC236}">
                <a16:creationId xmlns:a16="http://schemas.microsoft.com/office/drawing/2014/main" id="{85C1C0E4-3789-434C-CD6E-FA4F2381AA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1140" y="273944"/>
            <a:ext cx="705320" cy="814185"/>
          </a:xfrm>
          <a:prstGeom prst="rect">
            <a:avLst/>
          </a:prstGeom>
        </p:spPr>
      </p:pic>
    </p:spTree>
    <p:extLst>
      <p:ext uri="{BB962C8B-B14F-4D97-AF65-F5344CB8AC3E}">
        <p14:creationId xmlns:p14="http://schemas.microsoft.com/office/powerpoint/2010/main" val="334576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E1BBC-E1D6-5EBD-3ADC-F8E626E04367}"/>
              </a:ext>
            </a:extLst>
          </p:cNvPr>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2D301350-77AF-225E-8673-534864E703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Date Placeholder 3">
            <a:extLst>
              <a:ext uri="{FF2B5EF4-FFF2-40B4-BE49-F238E27FC236}">
                <a16:creationId xmlns:a16="http://schemas.microsoft.com/office/drawing/2014/main" id="{CF69067C-14C0-52A5-87D1-22654350F04C}"/>
              </a:ext>
            </a:extLst>
          </p:cNvPr>
          <p:cNvSpPr>
            <a:spLocks noGrp="1"/>
          </p:cNvSpPr>
          <p:nvPr>
            <p:ph type="dt" sz="half" idx="10"/>
          </p:nvPr>
        </p:nvSpPr>
        <p:spPr/>
        <p:txBody>
          <a:bodyPr/>
          <a:lstStyle/>
          <a:p>
            <a:fld id="{79D55E7F-397C-478A-903C-7BC873A6E5C4}" type="datetimeFigureOut">
              <a:rPr lang="zh-CN" altLang="en-US" smtClean="0"/>
              <a:t>2024/3/22</a:t>
            </a:fld>
            <a:endParaRPr lang="zh-CN" altLang="en-US"/>
          </a:p>
        </p:txBody>
      </p:sp>
      <p:sp>
        <p:nvSpPr>
          <p:cNvPr id="5" name="Footer Placeholder 4">
            <a:extLst>
              <a:ext uri="{FF2B5EF4-FFF2-40B4-BE49-F238E27FC236}">
                <a16:creationId xmlns:a16="http://schemas.microsoft.com/office/drawing/2014/main" id="{0C0EB28F-EE04-3D6E-0C46-D37C86F75DA4}"/>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0ACB42BC-0087-B57C-C1AD-26D195C1C707}"/>
              </a:ext>
            </a:extLst>
          </p:cNvPr>
          <p:cNvSpPr>
            <a:spLocks noGrp="1"/>
          </p:cNvSpPr>
          <p:nvPr>
            <p:ph type="sldNum" sz="quarter" idx="12"/>
          </p:nvPr>
        </p:nvSpPr>
        <p:spPr/>
        <p:txBody>
          <a:bodyPr/>
          <a:lstStyle/>
          <a:p>
            <a:fld id="{9D1F4884-CAE8-4A54-9B66-C0316DFE2C6B}" type="slidenum">
              <a:rPr lang="zh-CN" altLang="en-US" smtClean="0"/>
              <a:t>‹#›</a:t>
            </a:fld>
            <a:endParaRPr lang="zh-CN" altLang="en-US"/>
          </a:p>
        </p:txBody>
      </p:sp>
    </p:spTree>
    <p:extLst>
      <p:ext uri="{BB962C8B-B14F-4D97-AF65-F5344CB8AC3E}">
        <p14:creationId xmlns:p14="http://schemas.microsoft.com/office/powerpoint/2010/main" val="2175007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9929F-BCDD-132D-CF38-316001FD52E6}"/>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BC0B0829-BC9E-3BDF-8DB9-98BD75DCAA3F}"/>
              </a:ext>
            </a:extLst>
          </p:cNvPr>
          <p:cNvSpPr>
            <a:spLocks noGrp="1"/>
          </p:cNvSpPr>
          <p:nvPr>
            <p:ph sz="half" idx="1"/>
          </p:nvPr>
        </p:nvSpPr>
        <p:spPr>
          <a:xfrm>
            <a:off x="838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a:extLst>
              <a:ext uri="{FF2B5EF4-FFF2-40B4-BE49-F238E27FC236}">
                <a16:creationId xmlns:a16="http://schemas.microsoft.com/office/drawing/2014/main" id="{37D5A396-6CDC-DBB8-5C56-5A99799E8E5A}"/>
              </a:ext>
            </a:extLst>
          </p:cNvPr>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4">
            <a:extLst>
              <a:ext uri="{FF2B5EF4-FFF2-40B4-BE49-F238E27FC236}">
                <a16:creationId xmlns:a16="http://schemas.microsoft.com/office/drawing/2014/main" id="{6586C813-0B0B-C531-D524-E20D9AA16559}"/>
              </a:ext>
            </a:extLst>
          </p:cNvPr>
          <p:cNvSpPr>
            <a:spLocks noGrp="1"/>
          </p:cNvSpPr>
          <p:nvPr>
            <p:ph type="dt" sz="half" idx="10"/>
          </p:nvPr>
        </p:nvSpPr>
        <p:spPr/>
        <p:txBody>
          <a:bodyPr/>
          <a:lstStyle/>
          <a:p>
            <a:fld id="{79D55E7F-397C-478A-903C-7BC873A6E5C4}" type="datetimeFigureOut">
              <a:rPr lang="zh-CN" altLang="en-US" smtClean="0"/>
              <a:t>2024/3/22</a:t>
            </a:fld>
            <a:endParaRPr lang="zh-CN" altLang="en-US"/>
          </a:p>
        </p:txBody>
      </p:sp>
      <p:sp>
        <p:nvSpPr>
          <p:cNvPr id="6" name="Footer Placeholder 5">
            <a:extLst>
              <a:ext uri="{FF2B5EF4-FFF2-40B4-BE49-F238E27FC236}">
                <a16:creationId xmlns:a16="http://schemas.microsoft.com/office/drawing/2014/main" id="{08105413-ADDE-BB4B-85B8-BAC9B8A21E18}"/>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ED653C71-7B5B-483D-37D4-44C58348AABB}"/>
              </a:ext>
            </a:extLst>
          </p:cNvPr>
          <p:cNvSpPr>
            <a:spLocks noGrp="1"/>
          </p:cNvSpPr>
          <p:nvPr>
            <p:ph type="sldNum" sz="quarter" idx="12"/>
          </p:nvPr>
        </p:nvSpPr>
        <p:spPr/>
        <p:txBody>
          <a:bodyPr/>
          <a:lstStyle/>
          <a:p>
            <a:fld id="{9D1F4884-CAE8-4A54-9B66-C0316DFE2C6B}" type="slidenum">
              <a:rPr lang="zh-CN" altLang="en-US" smtClean="0"/>
              <a:t>‹#›</a:t>
            </a:fld>
            <a:endParaRPr lang="zh-CN" altLang="en-US"/>
          </a:p>
        </p:txBody>
      </p:sp>
    </p:spTree>
    <p:extLst>
      <p:ext uri="{BB962C8B-B14F-4D97-AF65-F5344CB8AC3E}">
        <p14:creationId xmlns:p14="http://schemas.microsoft.com/office/powerpoint/2010/main" val="4089753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D273A-9E43-7367-87F3-D79E93A0D58B}"/>
              </a:ext>
            </a:extLst>
          </p:cNvPr>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E92A2436-4326-87BA-484E-22400DC904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a:extLst>
              <a:ext uri="{FF2B5EF4-FFF2-40B4-BE49-F238E27FC236}">
                <a16:creationId xmlns:a16="http://schemas.microsoft.com/office/drawing/2014/main" id="{9408F21B-716E-ADB5-E833-D68D7B28AC1C}"/>
              </a:ext>
            </a:extLst>
          </p:cNvPr>
          <p:cNvSpPr>
            <a:spLocks noGrp="1"/>
          </p:cNvSpPr>
          <p:nvPr>
            <p:ph sz="half" idx="2"/>
          </p:nvPr>
        </p:nvSpPr>
        <p:spPr>
          <a:xfrm>
            <a:off x="839788" y="2505075"/>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a:extLst>
              <a:ext uri="{FF2B5EF4-FFF2-40B4-BE49-F238E27FC236}">
                <a16:creationId xmlns:a16="http://schemas.microsoft.com/office/drawing/2014/main" id="{A4D15B69-8B55-0C44-F970-ABDB78B897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a:extLst>
              <a:ext uri="{FF2B5EF4-FFF2-40B4-BE49-F238E27FC236}">
                <a16:creationId xmlns:a16="http://schemas.microsoft.com/office/drawing/2014/main" id="{BD34FE23-49A3-9BBB-1121-736572C209C4}"/>
              </a:ext>
            </a:extLst>
          </p:cNvPr>
          <p:cNvSpPr>
            <a:spLocks noGrp="1"/>
          </p:cNvSpPr>
          <p:nvPr>
            <p:ph sz="quarter" idx="4"/>
          </p:nvPr>
        </p:nvSpPr>
        <p:spPr>
          <a:xfrm>
            <a:off x="6172200" y="2505075"/>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6">
            <a:extLst>
              <a:ext uri="{FF2B5EF4-FFF2-40B4-BE49-F238E27FC236}">
                <a16:creationId xmlns:a16="http://schemas.microsoft.com/office/drawing/2014/main" id="{4B928F8D-6048-055E-B7EA-56D123F65DBC}"/>
              </a:ext>
            </a:extLst>
          </p:cNvPr>
          <p:cNvSpPr>
            <a:spLocks noGrp="1"/>
          </p:cNvSpPr>
          <p:nvPr>
            <p:ph type="dt" sz="half" idx="10"/>
          </p:nvPr>
        </p:nvSpPr>
        <p:spPr/>
        <p:txBody>
          <a:bodyPr/>
          <a:lstStyle/>
          <a:p>
            <a:fld id="{79D55E7F-397C-478A-903C-7BC873A6E5C4}" type="datetimeFigureOut">
              <a:rPr lang="zh-CN" altLang="en-US" smtClean="0"/>
              <a:t>2024/3/22</a:t>
            </a:fld>
            <a:endParaRPr lang="zh-CN" altLang="en-US"/>
          </a:p>
        </p:txBody>
      </p:sp>
      <p:sp>
        <p:nvSpPr>
          <p:cNvPr id="8" name="Footer Placeholder 7">
            <a:extLst>
              <a:ext uri="{FF2B5EF4-FFF2-40B4-BE49-F238E27FC236}">
                <a16:creationId xmlns:a16="http://schemas.microsoft.com/office/drawing/2014/main" id="{96B761A1-BFA5-354B-669D-4947541F2D98}"/>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99D45E23-1F40-6FDD-607E-085F90AA12CA}"/>
              </a:ext>
            </a:extLst>
          </p:cNvPr>
          <p:cNvSpPr>
            <a:spLocks noGrp="1"/>
          </p:cNvSpPr>
          <p:nvPr>
            <p:ph type="sldNum" sz="quarter" idx="12"/>
          </p:nvPr>
        </p:nvSpPr>
        <p:spPr/>
        <p:txBody>
          <a:bodyPr/>
          <a:lstStyle/>
          <a:p>
            <a:fld id="{9D1F4884-CAE8-4A54-9B66-C0316DFE2C6B}" type="slidenum">
              <a:rPr lang="zh-CN" altLang="en-US" smtClean="0"/>
              <a:t>‹#›</a:t>
            </a:fld>
            <a:endParaRPr lang="zh-CN" altLang="en-US"/>
          </a:p>
        </p:txBody>
      </p:sp>
    </p:spTree>
    <p:extLst>
      <p:ext uri="{BB962C8B-B14F-4D97-AF65-F5344CB8AC3E}">
        <p14:creationId xmlns:p14="http://schemas.microsoft.com/office/powerpoint/2010/main" val="2053592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B8BDA-8233-483D-D161-7F6FD2EA1385}"/>
              </a:ext>
            </a:extLst>
          </p:cNvPr>
          <p:cNvSpPr>
            <a:spLocks noGrp="1"/>
          </p:cNvSpPr>
          <p:nvPr>
            <p:ph type="title"/>
          </p:nvPr>
        </p:nvSpPr>
        <p:spPr/>
        <p:txBody>
          <a:bodyPr/>
          <a:lstStyle/>
          <a:p>
            <a:r>
              <a:rPr lang="en-US" altLang="zh-CN"/>
              <a:t>Click to edit Master title style</a:t>
            </a:r>
            <a:endParaRPr lang="zh-CN" altLang="en-US"/>
          </a:p>
        </p:txBody>
      </p:sp>
      <p:sp>
        <p:nvSpPr>
          <p:cNvPr id="3" name="Date Placeholder 2">
            <a:extLst>
              <a:ext uri="{FF2B5EF4-FFF2-40B4-BE49-F238E27FC236}">
                <a16:creationId xmlns:a16="http://schemas.microsoft.com/office/drawing/2014/main" id="{82999B13-848E-4D22-8355-F10708817735}"/>
              </a:ext>
            </a:extLst>
          </p:cNvPr>
          <p:cNvSpPr>
            <a:spLocks noGrp="1"/>
          </p:cNvSpPr>
          <p:nvPr>
            <p:ph type="dt" sz="half" idx="10"/>
          </p:nvPr>
        </p:nvSpPr>
        <p:spPr/>
        <p:txBody>
          <a:bodyPr/>
          <a:lstStyle/>
          <a:p>
            <a:fld id="{79D55E7F-397C-478A-903C-7BC873A6E5C4}" type="datetimeFigureOut">
              <a:rPr lang="zh-CN" altLang="en-US" smtClean="0"/>
              <a:t>2024/3/22</a:t>
            </a:fld>
            <a:endParaRPr lang="zh-CN" altLang="en-US"/>
          </a:p>
        </p:txBody>
      </p:sp>
      <p:sp>
        <p:nvSpPr>
          <p:cNvPr id="4" name="Footer Placeholder 3">
            <a:extLst>
              <a:ext uri="{FF2B5EF4-FFF2-40B4-BE49-F238E27FC236}">
                <a16:creationId xmlns:a16="http://schemas.microsoft.com/office/drawing/2014/main" id="{63F5959D-7739-3026-F906-1B3D32D95A7A}"/>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04A6AE98-FB2E-980C-764C-F4FFCC531E17}"/>
              </a:ext>
            </a:extLst>
          </p:cNvPr>
          <p:cNvSpPr>
            <a:spLocks noGrp="1"/>
          </p:cNvSpPr>
          <p:nvPr>
            <p:ph type="sldNum" sz="quarter" idx="12"/>
          </p:nvPr>
        </p:nvSpPr>
        <p:spPr/>
        <p:txBody>
          <a:bodyPr/>
          <a:lstStyle/>
          <a:p>
            <a:fld id="{9D1F4884-CAE8-4A54-9B66-C0316DFE2C6B}" type="slidenum">
              <a:rPr lang="zh-CN" altLang="en-US" smtClean="0"/>
              <a:t>‹#›</a:t>
            </a:fld>
            <a:endParaRPr lang="zh-CN" altLang="en-US"/>
          </a:p>
        </p:txBody>
      </p:sp>
    </p:spTree>
    <p:extLst>
      <p:ext uri="{BB962C8B-B14F-4D97-AF65-F5344CB8AC3E}">
        <p14:creationId xmlns:p14="http://schemas.microsoft.com/office/powerpoint/2010/main" val="1084260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01B6A0-BBA9-280F-E0F4-7C3A0FF109FF}"/>
              </a:ext>
            </a:extLst>
          </p:cNvPr>
          <p:cNvSpPr>
            <a:spLocks noGrp="1"/>
          </p:cNvSpPr>
          <p:nvPr>
            <p:ph type="dt" sz="half" idx="10"/>
          </p:nvPr>
        </p:nvSpPr>
        <p:spPr/>
        <p:txBody>
          <a:bodyPr/>
          <a:lstStyle/>
          <a:p>
            <a:fld id="{79D55E7F-397C-478A-903C-7BC873A6E5C4}" type="datetimeFigureOut">
              <a:rPr lang="zh-CN" altLang="en-US" smtClean="0"/>
              <a:t>2024/3/22</a:t>
            </a:fld>
            <a:endParaRPr lang="zh-CN" altLang="en-US"/>
          </a:p>
        </p:txBody>
      </p:sp>
      <p:sp>
        <p:nvSpPr>
          <p:cNvPr id="3" name="Footer Placeholder 2">
            <a:extLst>
              <a:ext uri="{FF2B5EF4-FFF2-40B4-BE49-F238E27FC236}">
                <a16:creationId xmlns:a16="http://schemas.microsoft.com/office/drawing/2014/main" id="{5E5457AA-3187-8820-91D0-D45E19014845}"/>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FC3D1BB0-FFEA-0D8B-B7B4-F95F00EDEBC9}"/>
              </a:ext>
            </a:extLst>
          </p:cNvPr>
          <p:cNvSpPr>
            <a:spLocks noGrp="1"/>
          </p:cNvSpPr>
          <p:nvPr>
            <p:ph type="sldNum" sz="quarter" idx="12"/>
          </p:nvPr>
        </p:nvSpPr>
        <p:spPr/>
        <p:txBody>
          <a:bodyPr/>
          <a:lstStyle/>
          <a:p>
            <a:fld id="{9D1F4884-CAE8-4A54-9B66-C0316DFE2C6B}" type="slidenum">
              <a:rPr lang="zh-CN" altLang="en-US" smtClean="0"/>
              <a:t>‹#›</a:t>
            </a:fld>
            <a:endParaRPr lang="zh-CN" altLang="en-US"/>
          </a:p>
        </p:txBody>
      </p:sp>
    </p:spTree>
    <p:extLst>
      <p:ext uri="{BB962C8B-B14F-4D97-AF65-F5344CB8AC3E}">
        <p14:creationId xmlns:p14="http://schemas.microsoft.com/office/powerpoint/2010/main" val="1289938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6427-DE62-210D-CB36-2242AD9EA184}"/>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A5652922-DA20-0C16-D95B-A1E4BBA92E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a:extLst>
              <a:ext uri="{FF2B5EF4-FFF2-40B4-BE49-F238E27FC236}">
                <a16:creationId xmlns:a16="http://schemas.microsoft.com/office/drawing/2014/main" id="{E5C42936-03C6-A8E4-25BF-A96249856A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9DBDA044-3251-BB6E-15D2-2315AF0B0E00}"/>
              </a:ext>
            </a:extLst>
          </p:cNvPr>
          <p:cNvSpPr>
            <a:spLocks noGrp="1"/>
          </p:cNvSpPr>
          <p:nvPr>
            <p:ph type="dt" sz="half" idx="10"/>
          </p:nvPr>
        </p:nvSpPr>
        <p:spPr/>
        <p:txBody>
          <a:bodyPr/>
          <a:lstStyle/>
          <a:p>
            <a:fld id="{79D55E7F-397C-478A-903C-7BC873A6E5C4}" type="datetimeFigureOut">
              <a:rPr lang="zh-CN" altLang="en-US" smtClean="0"/>
              <a:t>2024/3/22</a:t>
            </a:fld>
            <a:endParaRPr lang="zh-CN" altLang="en-US"/>
          </a:p>
        </p:txBody>
      </p:sp>
      <p:sp>
        <p:nvSpPr>
          <p:cNvPr id="6" name="Footer Placeholder 5">
            <a:extLst>
              <a:ext uri="{FF2B5EF4-FFF2-40B4-BE49-F238E27FC236}">
                <a16:creationId xmlns:a16="http://schemas.microsoft.com/office/drawing/2014/main" id="{4FBD44C4-A5FB-EA8E-D4D4-BA2A07EF6390}"/>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76A35195-0BEF-FE34-3ED9-499797102CD7}"/>
              </a:ext>
            </a:extLst>
          </p:cNvPr>
          <p:cNvSpPr>
            <a:spLocks noGrp="1"/>
          </p:cNvSpPr>
          <p:nvPr>
            <p:ph type="sldNum" sz="quarter" idx="12"/>
          </p:nvPr>
        </p:nvSpPr>
        <p:spPr/>
        <p:txBody>
          <a:bodyPr/>
          <a:lstStyle/>
          <a:p>
            <a:fld id="{9D1F4884-CAE8-4A54-9B66-C0316DFE2C6B}" type="slidenum">
              <a:rPr lang="zh-CN" altLang="en-US" smtClean="0"/>
              <a:t>‹#›</a:t>
            </a:fld>
            <a:endParaRPr lang="zh-CN" altLang="en-US"/>
          </a:p>
        </p:txBody>
      </p:sp>
    </p:spTree>
    <p:extLst>
      <p:ext uri="{BB962C8B-B14F-4D97-AF65-F5344CB8AC3E}">
        <p14:creationId xmlns:p14="http://schemas.microsoft.com/office/powerpoint/2010/main" val="2221435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760B8-3471-D78A-C354-5006F96E50DB}"/>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Picture Placeholder 2">
            <a:extLst>
              <a:ext uri="{FF2B5EF4-FFF2-40B4-BE49-F238E27FC236}">
                <a16:creationId xmlns:a16="http://schemas.microsoft.com/office/drawing/2014/main" id="{11C16849-2330-D644-8CDE-A2A8088998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a:extLst>
              <a:ext uri="{FF2B5EF4-FFF2-40B4-BE49-F238E27FC236}">
                <a16:creationId xmlns:a16="http://schemas.microsoft.com/office/drawing/2014/main" id="{A275589F-B774-10FC-AEC7-F8FDC4AD38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B784CEFA-609F-B58F-342D-B00C573521A2}"/>
              </a:ext>
            </a:extLst>
          </p:cNvPr>
          <p:cNvSpPr>
            <a:spLocks noGrp="1"/>
          </p:cNvSpPr>
          <p:nvPr>
            <p:ph type="dt" sz="half" idx="10"/>
          </p:nvPr>
        </p:nvSpPr>
        <p:spPr/>
        <p:txBody>
          <a:bodyPr/>
          <a:lstStyle/>
          <a:p>
            <a:fld id="{79D55E7F-397C-478A-903C-7BC873A6E5C4}" type="datetimeFigureOut">
              <a:rPr lang="zh-CN" altLang="en-US" smtClean="0"/>
              <a:t>2024/3/22</a:t>
            </a:fld>
            <a:endParaRPr lang="zh-CN" altLang="en-US"/>
          </a:p>
        </p:txBody>
      </p:sp>
      <p:sp>
        <p:nvSpPr>
          <p:cNvPr id="6" name="Footer Placeholder 5">
            <a:extLst>
              <a:ext uri="{FF2B5EF4-FFF2-40B4-BE49-F238E27FC236}">
                <a16:creationId xmlns:a16="http://schemas.microsoft.com/office/drawing/2014/main" id="{B142290E-DFED-23C2-FB3A-4A6C94DDA6F5}"/>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5E5986F9-D1A5-8FAD-E7B7-9240641FCA95}"/>
              </a:ext>
            </a:extLst>
          </p:cNvPr>
          <p:cNvSpPr>
            <a:spLocks noGrp="1"/>
          </p:cNvSpPr>
          <p:nvPr>
            <p:ph type="sldNum" sz="quarter" idx="12"/>
          </p:nvPr>
        </p:nvSpPr>
        <p:spPr/>
        <p:txBody>
          <a:bodyPr/>
          <a:lstStyle/>
          <a:p>
            <a:fld id="{9D1F4884-CAE8-4A54-9B66-C0316DFE2C6B}" type="slidenum">
              <a:rPr lang="zh-CN" altLang="en-US" smtClean="0"/>
              <a:t>‹#›</a:t>
            </a:fld>
            <a:endParaRPr lang="zh-CN" altLang="en-US"/>
          </a:p>
        </p:txBody>
      </p:sp>
    </p:spTree>
    <p:extLst>
      <p:ext uri="{BB962C8B-B14F-4D97-AF65-F5344CB8AC3E}">
        <p14:creationId xmlns:p14="http://schemas.microsoft.com/office/powerpoint/2010/main" val="1163915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7FE6AD-5622-6676-7F78-5190FCE64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85635EFF-1684-A46B-AB85-FACBB1226E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3818E9C4-15EE-7E04-3C8F-1971002828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tx1">
                    <a:tint val="75000"/>
                  </a:schemeClr>
                </a:solidFill>
              </a:defRPr>
            </a:lvl1pPr>
          </a:lstStyle>
          <a:p>
            <a:fld id="{79D55E7F-397C-478A-903C-7BC873A6E5C4}" type="datetimeFigureOut">
              <a:rPr lang="zh-CN" altLang="en-US" smtClean="0"/>
              <a:pPr/>
              <a:t>2024/3/22</a:t>
            </a:fld>
            <a:endParaRPr lang="zh-CN" altLang="en-US" dirty="0"/>
          </a:p>
        </p:txBody>
      </p:sp>
      <p:sp>
        <p:nvSpPr>
          <p:cNvPr id="5" name="Footer Placeholder 4">
            <a:extLst>
              <a:ext uri="{FF2B5EF4-FFF2-40B4-BE49-F238E27FC236}">
                <a16:creationId xmlns:a16="http://schemas.microsoft.com/office/drawing/2014/main" id="{431DCFA3-D9A2-6D2C-425A-20C9BBBD98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B8E2A5D8-407A-308E-7C06-5E64500AED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F4884-CAE8-4A54-9B66-C0316DFE2C6B}" type="slidenum">
              <a:rPr lang="zh-CN" altLang="en-US" smtClean="0"/>
              <a:t>‹#›</a:t>
            </a:fld>
            <a:endParaRPr lang="zh-CN" altLang="en-US"/>
          </a:p>
        </p:txBody>
      </p:sp>
    </p:spTree>
    <p:extLst>
      <p:ext uri="{BB962C8B-B14F-4D97-AF65-F5344CB8AC3E}">
        <p14:creationId xmlns:p14="http://schemas.microsoft.com/office/powerpoint/2010/main" val="3654546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rplumber.io/"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flask.palletsprojects.com/en/3.0.x/"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nt.design/components/overview/"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s://tanstack.com/table/lates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plotly.com/javascript/"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charts.apache.org/en/index.html"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283395-955C-2AD8-E48E-044B0335B694}"/>
              </a:ext>
            </a:extLst>
          </p:cNvPr>
          <p:cNvSpPr>
            <a:spLocks noGrp="1"/>
          </p:cNvSpPr>
          <p:nvPr>
            <p:ph type="ctrTitle"/>
          </p:nvPr>
        </p:nvSpPr>
        <p:spPr>
          <a:xfrm>
            <a:off x="1255057" y="4846252"/>
            <a:ext cx="9681882" cy="739880"/>
          </a:xfrm>
        </p:spPr>
        <p:txBody>
          <a:bodyPr anchor="b">
            <a:noAutofit/>
          </a:bodyPr>
          <a:lstStyle/>
          <a:p>
            <a:r>
              <a:rPr lang="en-US" altLang="zh-CN" sz="2800" b="1" dirty="0">
                <a:solidFill>
                  <a:schemeClr val="bg1"/>
                </a:solidFill>
              </a:rPr>
              <a:t>Optimize decision-making efficiency and speed by performing exploratory analysis through the </a:t>
            </a:r>
            <a:r>
              <a:rPr lang="en-US" altLang="zh-CN" sz="2800" b="1" dirty="0" err="1">
                <a:solidFill>
                  <a:schemeClr val="bg1"/>
                </a:solidFill>
              </a:rPr>
              <a:t>MedDRAH</a:t>
            </a:r>
            <a:r>
              <a:rPr lang="en-US" altLang="zh-CN" sz="2800" b="1" dirty="0">
                <a:solidFill>
                  <a:schemeClr val="bg1"/>
                </a:solidFill>
              </a:rPr>
              <a:t> platform</a:t>
            </a:r>
            <a:endParaRPr lang="zh-CN" altLang="en-US" sz="2800" b="1" dirty="0">
              <a:solidFill>
                <a:schemeClr val="bg1"/>
              </a:solidFill>
            </a:endParaRPr>
          </a:p>
        </p:txBody>
      </p:sp>
      <p:pic>
        <p:nvPicPr>
          <p:cNvPr id="6" name="Picture 5" descr="Text&#10;&#10;Description automatically generated">
            <a:extLst>
              <a:ext uri="{FF2B5EF4-FFF2-40B4-BE49-F238E27FC236}">
                <a16:creationId xmlns:a16="http://schemas.microsoft.com/office/drawing/2014/main" id="{6C664FB0-A6B6-518E-180E-D578F148C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086" y="811309"/>
            <a:ext cx="10945825" cy="3748944"/>
          </a:xfrm>
          <a:prstGeom prst="rect">
            <a:avLst/>
          </a:prstGeom>
        </p:spPr>
      </p:pic>
      <p:sp>
        <p:nvSpPr>
          <p:cNvPr id="3" name="TextBox 2">
            <a:extLst>
              <a:ext uri="{FF2B5EF4-FFF2-40B4-BE49-F238E27FC236}">
                <a16:creationId xmlns:a16="http://schemas.microsoft.com/office/drawing/2014/main" id="{47EB8F08-AA74-2D98-50A0-46946C466F99}"/>
              </a:ext>
            </a:extLst>
          </p:cNvPr>
          <p:cNvSpPr txBox="1"/>
          <p:nvPr/>
        </p:nvSpPr>
        <p:spPr>
          <a:xfrm>
            <a:off x="3075709" y="5836299"/>
            <a:ext cx="5266708" cy="646331"/>
          </a:xfrm>
          <a:prstGeom prst="rect">
            <a:avLst/>
          </a:prstGeom>
          <a:noFill/>
        </p:spPr>
        <p:txBody>
          <a:bodyPr wrap="square" rtlCol="0">
            <a:spAutoFit/>
          </a:bodyPr>
          <a:lstStyle/>
          <a:p>
            <a:r>
              <a:rPr lang="en-US" altLang="zh-CN" dirty="0">
                <a:solidFill>
                  <a:schemeClr val="bg1"/>
                </a:solidFill>
              </a:rPr>
              <a:t>Zhiping Yan, </a:t>
            </a:r>
            <a:r>
              <a:rPr lang="en-US" altLang="zh-CN" dirty="0" err="1">
                <a:solidFill>
                  <a:schemeClr val="bg1"/>
                </a:solidFill>
              </a:rPr>
              <a:t>Dizal</a:t>
            </a:r>
            <a:r>
              <a:rPr lang="en-US" altLang="zh-CN" dirty="0">
                <a:solidFill>
                  <a:schemeClr val="bg1"/>
                </a:solidFill>
              </a:rPr>
              <a:t> (Jiangsu) Pharmaceutical Co., Ltd.</a:t>
            </a:r>
          </a:p>
          <a:p>
            <a:endParaRPr lang="zh-CN" altLang="en-US" dirty="0">
              <a:solidFill>
                <a:schemeClr val="bg1"/>
              </a:solidFill>
            </a:endParaRPr>
          </a:p>
        </p:txBody>
      </p:sp>
    </p:spTree>
    <p:extLst>
      <p:ext uri="{BB962C8B-B14F-4D97-AF65-F5344CB8AC3E}">
        <p14:creationId xmlns:p14="http://schemas.microsoft.com/office/powerpoint/2010/main" val="395647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113E6277-9806-8EA7-940B-290AFC9D7859}"/>
              </a:ext>
            </a:extLst>
          </p:cNvPr>
          <p:cNvSpPr txBox="1">
            <a:spLocks/>
          </p:cNvSpPr>
          <p:nvPr/>
        </p:nvSpPr>
        <p:spPr>
          <a:xfrm>
            <a:off x="183108" y="276061"/>
            <a:ext cx="10515600" cy="1030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ltLang="zh-CN" dirty="0"/>
              <a:t>Back End by </a:t>
            </a:r>
            <a:r>
              <a:rPr lang="en-US" altLang="zh-CN" b="1" dirty="0">
                <a:solidFill>
                  <a:srgbClr val="0000FF"/>
                </a:solidFill>
              </a:rPr>
              <a:t>R via Plumber</a:t>
            </a:r>
            <a:endParaRPr lang="zh-CN" altLang="en-US" b="1" dirty="0">
              <a:solidFill>
                <a:srgbClr val="0000FF"/>
              </a:solidFill>
            </a:endParaRPr>
          </a:p>
        </p:txBody>
      </p:sp>
      <p:sp>
        <p:nvSpPr>
          <p:cNvPr id="3" name="TextBox 2">
            <a:extLst>
              <a:ext uri="{FF2B5EF4-FFF2-40B4-BE49-F238E27FC236}">
                <a16:creationId xmlns:a16="http://schemas.microsoft.com/office/drawing/2014/main" id="{F3B4547C-A8B6-F38F-EA88-5F3CEB4CDA44}"/>
              </a:ext>
            </a:extLst>
          </p:cNvPr>
          <p:cNvSpPr txBox="1"/>
          <p:nvPr/>
        </p:nvSpPr>
        <p:spPr>
          <a:xfrm>
            <a:off x="5950857" y="1064184"/>
            <a:ext cx="4415269" cy="2585323"/>
          </a:xfrm>
          <a:prstGeom prst="rect">
            <a:avLst/>
          </a:prstGeom>
          <a:noFill/>
        </p:spPr>
        <p:txBody>
          <a:bodyPr wrap="square">
            <a:spAutoFit/>
          </a:bodyPr>
          <a:lstStyle/>
          <a:p>
            <a:r>
              <a:rPr lang="en-US" b="1" dirty="0">
                <a:solidFill>
                  <a:srgbClr val="0000FF"/>
                </a:solidFill>
              </a:rPr>
              <a:t>Plumber </a:t>
            </a:r>
          </a:p>
          <a:p>
            <a:endParaRPr lang="en-US" sz="1600" dirty="0">
              <a:solidFill>
                <a:schemeClr val="accent1"/>
              </a:solidFill>
            </a:endParaRPr>
          </a:p>
          <a:p>
            <a:r>
              <a:rPr lang="en-US" sz="1600" dirty="0">
                <a:solidFill>
                  <a:schemeClr val="accent1"/>
                </a:solidFill>
              </a:rPr>
              <a:t>Allows you to create a web API by merely decorating your existing R source code with roxygen2-like comments.</a:t>
            </a:r>
          </a:p>
          <a:p>
            <a:endParaRPr lang="en-US" sz="1600" dirty="0">
              <a:solidFill>
                <a:schemeClr val="accent1"/>
              </a:solidFill>
            </a:endParaRPr>
          </a:p>
          <a:p>
            <a:r>
              <a:rPr lang="en-US" sz="1600" dirty="0">
                <a:solidFill>
                  <a:schemeClr val="accent1"/>
                </a:solidFill>
                <a:hlinkClick r:id="rId2"/>
              </a:rPr>
              <a:t>https://www.rplumber.io/</a:t>
            </a:r>
            <a:endParaRPr lang="en-US" sz="1600" dirty="0">
              <a:solidFill>
                <a:schemeClr val="accent1"/>
              </a:solidFill>
            </a:endParaRPr>
          </a:p>
          <a:p>
            <a:endParaRPr lang="en-US" sz="1600" dirty="0">
              <a:solidFill>
                <a:schemeClr val="accent1"/>
              </a:solidFill>
            </a:endParaRPr>
          </a:p>
          <a:p>
            <a:endParaRPr lang="en-US" sz="1600" dirty="0">
              <a:solidFill>
                <a:schemeClr val="accent1"/>
              </a:solidFill>
            </a:endParaRPr>
          </a:p>
          <a:p>
            <a:endParaRPr lang="en-US" sz="1600" dirty="0">
              <a:solidFill>
                <a:schemeClr val="accent1"/>
              </a:solidFill>
            </a:endParaRPr>
          </a:p>
        </p:txBody>
      </p:sp>
      <p:pic>
        <p:nvPicPr>
          <p:cNvPr id="12" name="Picture 11">
            <a:extLst>
              <a:ext uri="{FF2B5EF4-FFF2-40B4-BE49-F238E27FC236}">
                <a16:creationId xmlns:a16="http://schemas.microsoft.com/office/drawing/2014/main" id="{89990E64-7AB8-F724-E056-459AAA8470B6}"/>
              </a:ext>
            </a:extLst>
          </p:cNvPr>
          <p:cNvPicPr>
            <a:picLocks noChangeAspect="1"/>
          </p:cNvPicPr>
          <p:nvPr/>
        </p:nvPicPr>
        <p:blipFill>
          <a:blip r:embed="rId3"/>
          <a:stretch>
            <a:fillRect/>
          </a:stretch>
        </p:blipFill>
        <p:spPr>
          <a:xfrm>
            <a:off x="322385" y="1306287"/>
            <a:ext cx="4494484" cy="5328138"/>
          </a:xfrm>
          <a:prstGeom prst="rect">
            <a:avLst/>
          </a:prstGeom>
          <a:ln>
            <a:solidFill>
              <a:schemeClr val="accent1">
                <a:lumMod val="20000"/>
                <a:lumOff val="80000"/>
              </a:schemeClr>
            </a:solidFill>
          </a:ln>
        </p:spPr>
      </p:pic>
      <p:pic>
        <p:nvPicPr>
          <p:cNvPr id="14" name="Picture 13">
            <a:extLst>
              <a:ext uri="{FF2B5EF4-FFF2-40B4-BE49-F238E27FC236}">
                <a16:creationId xmlns:a16="http://schemas.microsoft.com/office/drawing/2014/main" id="{38A18509-1E20-171A-8675-F162BA244A91}"/>
              </a:ext>
            </a:extLst>
          </p:cNvPr>
          <p:cNvPicPr>
            <a:picLocks noChangeAspect="1"/>
          </p:cNvPicPr>
          <p:nvPr/>
        </p:nvPicPr>
        <p:blipFill>
          <a:blip r:embed="rId4"/>
          <a:stretch>
            <a:fillRect/>
          </a:stretch>
        </p:blipFill>
        <p:spPr>
          <a:xfrm>
            <a:off x="5950857" y="3206261"/>
            <a:ext cx="4819650" cy="3048000"/>
          </a:xfrm>
          <a:prstGeom prst="rect">
            <a:avLst/>
          </a:prstGeom>
          <a:ln>
            <a:solidFill>
              <a:schemeClr val="accent1">
                <a:lumMod val="20000"/>
                <a:lumOff val="80000"/>
              </a:schemeClr>
            </a:solidFill>
          </a:ln>
        </p:spPr>
      </p:pic>
    </p:spTree>
    <p:extLst>
      <p:ext uri="{BB962C8B-B14F-4D97-AF65-F5344CB8AC3E}">
        <p14:creationId xmlns:p14="http://schemas.microsoft.com/office/powerpoint/2010/main" val="31491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7432BA1C-2027-B665-8A1C-3959BED698D8}"/>
              </a:ext>
            </a:extLst>
          </p:cNvPr>
          <p:cNvSpPr txBox="1"/>
          <p:nvPr/>
        </p:nvSpPr>
        <p:spPr>
          <a:xfrm>
            <a:off x="10691446" y="4974542"/>
            <a:ext cx="1178169" cy="369332"/>
          </a:xfrm>
          <a:prstGeom prst="rect">
            <a:avLst/>
          </a:prstGeom>
          <a:noFill/>
        </p:spPr>
        <p:txBody>
          <a:bodyPr wrap="square" rtlCol="0">
            <a:spAutoFit/>
          </a:bodyPr>
          <a:lstStyle/>
          <a:p>
            <a:endParaRPr lang="en-US" dirty="0"/>
          </a:p>
        </p:txBody>
      </p:sp>
      <p:sp>
        <p:nvSpPr>
          <p:cNvPr id="31" name="Title 1">
            <a:extLst>
              <a:ext uri="{FF2B5EF4-FFF2-40B4-BE49-F238E27FC236}">
                <a16:creationId xmlns:a16="http://schemas.microsoft.com/office/drawing/2014/main" id="{113E6277-9806-8EA7-940B-290AFC9D7859}"/>
              </a:ext>
            </a:extLst>
          </p:cNvPr>
          <p:cNvSpPr txBox="1">
            <a:spLocks/>
          </p:cNvSpPr>
          <p:nvPr/>
        </p:nvSpPr>
        <p:spPr>
          <a:xfrm>
            <a:off x="183108" y="276061"/>
            <a:ext cx="10515600" cy="1030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ltLang="zh-CN" dirty="0"/>
              <a:t>Pass Parameter between </a:t>
            </a:r>
            <a:r>
              <a:rPr lang="en-US" altLang="zh-CN" b="1" dirty="0">
                <a:solidFill>
                  <a:srgbClr val="0000FF"/>
                </a:solidFill>
              </a:rPr>
              <a:t>React</a:t>
            </a:r>
            <a:r>
              <a:rPr lang="en-US" altLang="zh-CN" dirty="0"/>
              <a:t> and </a:t>
            </a:r>
            <a:r>
              <a:rPr lang="en-US" altLang="zh-CN" b="1" dirty="0">
                <a:solidFill>
                  <a:srgbClr val="0000FF"/>
                </a:solidFill>
              </a:rPr>
              <a:t>R</a:t>
            </a:r>
            <a:r>
              <a:rPr lang="en-US" altLang="zh-CN" dirty="0"/>
              <a:t> </a:t>
            </a:r>
            <a:endParaRPr lang="zh-CN" altLang="en-US" dirty="0"/>
          </a:p>
        </p:txBody>
      </p:sp>
      <p:pic>
        <p:nvPicPr>
          <p:cNvPr id="9" name="Picture 8">
            <a:extLst>
              <a:ext uri="{FF2B5EF4-FFF2-40B4-BE49-F238E27FC236}">
                <a16:creationId xmlns:a16="http://schemas.microsoft.com/office/drawing/2014/main" id="{CD0A4988-B18B-12EC-C142-30E39F298FD9}"/>
              </a:ext>
            </a:extLst>
          </p:cNvPr>
          <p:cNvPicPr>
            <a:picLocks noChangeAspect="1"/>
          </p:cNvPicPr>
          <p:nvPr/>
        </p:nvPicPr>
        <p:blipFill>
          <a:blip r:embed="rId2"/>
          <a:stretch>
            <a:fillRect/>
          </a:stretch>
        </p:blipFill>
        <p:spPr>
          <a:xfrm>
            <a:off x="183108" y="1278006"/>
            <a:ext cx="8115300" cy="3419475"/>
          </a:xfrm>
          <a:prstGeom prst="rect">
            <a:avLst/>
          </a:prstGeom>
          <a:ln>
            <a:solidFill>
              <a:schemeClr val="accent1">
                <a:lumMod val="20000"/>
                <a:lumOff val="80000"/>
              </a:schemeClr>
            </a:solidFill>
          </a:ln>
        </p:spPr>
      </p:pic>
      <p:pic>
        <p:nvPicPr>
          <p:cNvPr id="3" name="Picture 2">
            <a:extLst>
              <a:ext uri="{FF2B5EF4-FFF2-40B4-BE49-F238E27FC236}">
                <a16:creationId xmlns:a16="http://schemas.microsoft.com/office/drawing/2014/main" id="{CFCF5665-8D1A-6926-DE9A-5128549EA504}"/>
              </a:ext>
            </a:extLst>
          </p:cNvPr>
          <p:cNvPicPr>
            <a:picLocks noChangeAspect="1"/>
          </p:cNvPicPr>
          <p:nvPr/>
        </p:nvPicPr>
        <p:blipFill>
          <a:blip r:embed="rId3"/>
          <a:stretch>
            <a:fillRect/>
          </a:stretch>
        </p:blipFill>
        <p:spPr>
          <a:xfrm>
            <a:off x="5596170" y="1278006"/>
            <a:ext cx="6412722" cy="5551713"/>
          </a:xfrm>
          <a:prstGeom prst="rect">
            <a:avLst/>
          </a:prstGeom>
          <a:ln>
            <a:solidFill>
              <a:schemeClr val="accent1">
                <a:lumMod val="20000"/>
                <a:lumOff val="80000"/>
              </a:schemeClr>
            </a:solidFill>
          </a:ln>
        </p:spPr>
      </p:pic>
      <p:sp>
        <p:nvSpPr>
          <p:cNvPr id="11" name="TextBox 10">
            <a:extLst>
              <a:ext uri="{FF2B5EF4-FFF2-40B4-BE49-F238E27FC236}">
                <a16:creationId xmlns:a16="http://schemas.microsoft.com/office/drawing/2014/main" id="{A3FB1BAC-5AF2-0222-FE44-69BC807C3CF0}"/>
              </a:ext>
            </a:extLst>
          </p:cNvPr>
          <p:cNvSpPr txBox="1"/>
          <p:nvPr/>
        </p:nvSpPr>
        <p:spPr>
          <a:xfrm>
            <a:off x="183108" y="1668544"/>
            <a:ext cx="3992966" cy="1253765"/>
          </a:xfrm>
          <a:prstGeom prst="rect">
            <a:avLst/>
          </a:prstGeom>
          <a:noFill/>
          <a:ln>
            <a:solidFill>
              <a:srgbClr val="FF0000"/>
            </a:solidFill>
          </a:ln>
        </p:spPr>
        <p:txBody>
          <a:bodyPr wrap="square" rtlCol="0">
            <a:spAutoFit/>
          </a:bodyPr>
          <a:lstStyle/>
          <a:p>
            <a:endParaRPr lang="en-US" dirty="0"/>
          </a:p>
        </p:txBody>
      </p:sp>
      <p:sp>
        <p:nvSpPr>
          <p:cNvPr id="12" name="Rectangle 11">
            <a:extLst>
              <a:ext uri="{FF2B5EF4-FFF2-40B4-BE49-F238E27FC236}">
                <a16:creationId xmlns:a16="http://schemas.microsoft.com/office/drawing/2014/main" id="{0282EE0D-F7EC-EAFF-6C43-C7B5B7ADA046}"/>
              </a:ext>
            </a:extLst>
          </p:cNvPr>
          <p:cNvSpPr/>
          <p:nvPr/>
        </p:nvSpPr>
        <p:spPr>
          <a:xfrm>
            <a:off x="5930189" y="4342950"/>
            <a:ext cx="3788315" cy="118474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1AD26EC-586A-1B97-D732-6649F2B5EA70}"/>
              </a:ext>
            </a:extLst>
          </p:cNvPr>
          <p:cNvSpPr txBox="1"/>
          <p:nvPr/>
        </p:nvSpPr>
        <p:spPr>
          <a:xfrm>
            <a:off x="4583069" y="4328149"/>
            <a:ext cx="857839" cy="369332"/>
          </a:xfrm>
          <a:prstGeom prst="rect">
            <a:avLst/>
          </a:prstGeom>
          <a:noFill/>
        </p:spPr>
        <p:txBody>
          <a:bodyPr wrap="square" rtlCol="0">
            <a:spAutoFit/>
          </a:bodyPr>
          <a:lstStyle/>
          <a:p>
            <a:r>
              <a:rPr lang="en-US" b="1" dirty="0">
                <a:solidFill>
                  <a:srgbClr val="0000FF"/>
                </a:solidFill>
              </a:rPr>
              <a:t>React</a:t>
            </a:r>
          </a:p>
        </p:txBody>
      </p:sp>
      <p:sp>
        <p:nvSpPr>
          <p:cNvPr id="14" name="TextBox 13">
            <a:extLst>
              <a:ext uri="{FF2B5EF4-FFF2-40B4-BE49-F238E27FC236}">
                <a16:creationId xmlns:a16="http://schemas.microsoft.com/office/drawing/2014/main" id="{85B40CB7-BB30-D5A4-E107-49283519B2DC}"/>
              </a:ext>
            </a:extLst>
          </p:cNvPr>
          <p:cNvSpPr txBox="1"/>
          <p:nvPr/>
        </p:nvSpPr>
        <p:spPr>
          <a:xfrm>
            <a:off x="11151053" y="6345819"/>
            <a:ext cx="857839" cy="369332"/>
          </a:xfrm>
          <a:prstGeom prst="rect">
            <a:avLst/>
          </a:prstGeom>
          <a:noFill/>
        </p:spPr>
        <p:txBody>
          <a:bodyPr wrap="square" rtlCol="0">
            <a:spAutoFit/>
          </a:bodyPr>
          <a:lstStyle/>
          <a:p>
            <a:r>
              <a:rPr lang="en-US" b="1" dirty="0">
                <a:solidFill>
                  <a:srgbClr val="0000FF"/>
                </a:solidFill>
              </a:rPr>
              <a:t>R</a:t>
            </a:r>
          </a:p>
        </p:txBody>
      </p:sp>
      <p:sp>
        <p:nvSpPr>
          <p:cNvPr id="2" name="Rectangle 1">
            <a:extLst>
              <a:ext uri="{FF2B5EF4-FFF2-40B4-BE49-F238E27FC236}">
                <a16:creationId xmlns:a16="http://schemas.microsoft.com/office/drawing/2014/main" id="{950E46CD-E68F-4F51-C555-B8367BBBA2F4}"/>
              </a:ext>
            </a:extLst>
          </p:cNvPr>
          <p:cNvSpPr/>
          <p:nvPr/>
        </p:nvSpPr>
        <p:spPr>
          <a:xfrm>
            <a:off x="6304161" y="1801009"/>
            <a:ext cx="4375487" cy="17726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FB937AD-7E01-B426-9253-1845AF620118}"/>
              </a:ext>
            </a:extLst>
          </p:cNvPr>
          <p:cNvSpPr txBox="1"/>
          <p:nvPr/>
        </p:nvSpPr>
        <p:spPr>
          <a:xfrm>
            <a:off x="9800779" y="3619681"/>
            <a:ext cx="2363375" cy="584775"/>
          </a:xfrm>
          <a:prstGeom prst="rect">
            <a:avLst/>
          </a:prstGeom>
          <a:noFill/>
        </p:spPr>
        <p:txBody>
          <a:bodyPr wrap="square" rtlCol="0">
            <a:spAutoFit/>
          </a:bodyPr>
          <a:lstStyle/>
          <a:p>
            <a:r>
              <a:rPr lang="en-US" altLang="zh-CN" sz="1600" dirty="0">
                <a:solidFill>
                  <a:srgbClr val="0000FF"/>
                </a:solidFill>
              </a:rPr>
              <a:t>R function to create AE overview summary table</a:t>
            </a:r>
            <a:endParaRPr lang="zh-CN" altLang="en-US" sz="1600" dirty="0">
              <a:solidFill>
                <a:srgbClr val="0000FF"/>
              </a:solidFill>
            </a:endParaRPr>
          </a:p>
        </p:txBody>
      </p:sp>
      <p:cxnSp>
        <p:nvCxnSpPr>
          <p:cNvPr id="6" name="Straight Arrow Connector 5">
            <a:extLst>
              <a:ext uri="{FF2B5EF4-FFF2-40B4-BE49-F238E27FC236}">
                <a16:creationId xmlns:a16="http://schemas.microsoft.com/office/drawing/2014/main" id="{C1D9E529-03BF-0EFE-15BA-8F758943E856}"/>
              </a:ext>
            </a:extLst>
          </p:cNvPr>
          <p:cNvCxnSpPr>
            <a:cxnSpLocks/>
          </p:cNvCxnSpPr>
          <p:nvPr/>
        </p:nvCxnSpPr>
        <p:spPr>
          <a:xfrm flipH="1">
            <a:off x="9718504" y="4204456"/>
            <a:ext cx="1002476" cy="531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DBDA4DE-E915-B60B-70D7-E5C2176531F4}"/>
              </a:ext>
            </a:extLst>
          </p:cNvPr>
          <p:cNvCxnSpPr>
            <a:cxnSpLocks/>
          </p:cNvCxnSpPr>
          <p:nvPr/>
        </p:nvCxnSpPr>
        <p:spPr>
          <a:xfrm flipH="1" flipV="1">
            <a:off x="10229481" y="3309538"/>
            <a:ext cx="548640" cy="338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209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0C8FD-AF22-3113-1BDC-81F2B31EA456}"/>
              </a:ext>
            </a:extLst>
          </p:cNvPr>
          <p:cNvSpPr>
            <a:spLocks noGrp="1"/>
          </p:cNvSpPr>
          <p:nvPr>
            <p:ph type="title"/>
          </p:nvPr>
        </p:nvSpPr>
        <p:spPr/>
        <p:txBody>
          <a:bodyPr/>
          <a:lstStyle/>
          <a:p>
            <a:endParaRPr lang="zh-CN" altLang="en-US"/>
          </a:p>
        </p:txBody>
      </p:sp>
      <p:pic>
        <p:nvPicPr>
          <p:cNvPr id="7" name="Picture 6">
            <a:extLst>
              <a:ext uri="{FF2B5EF4-FFF2-40B4-BE49-F238E27FC236}">
                <a16:creationId xmlns:a16="http://schemas.microsoft.com/office/drawing/2014/main" id="{75B0CF7C-18C1-9534-FCAB-BE8EDAA6752A}"/>
              </a:ext>
            </a:extLst>
          </p:cNvPr>
          <p:cNvPicPr>
            <a:picLocks noChangeAspect="1"/>
          </p:cNvPicPr>
          <p:nvPr/>
        </p:nvPicPr>
        <p:blipFill>
          <a:blip r:embed="rId2"/>
          <a:stretch>
            <a:fillRect/>
          </a:stretch>
        </p:blipFill>
        <p:spPr>
          <a:xfrm>
            <a:off x="4087193" y="46564"/>
            <a:ext cx="4111816" cy="6811436"/>
          </a:xfrm>
          <a:prstGeom prst="rect">
            <a:avLst/>
          </a:prstGeom>
        </p:spPr>
      </p:pic>
      <p:pic>
        <p:nvPicPr>
          <p:cNvPr id="9" name="Picture 8">
            <a:extLst>
              <a:ext uri="{FF2B5EF4-FFF2-40B4-BE49-F238E27FC236}">
                <a16:creationId xmlns:a16="http://schemas.microsoft.com/office/drawing/2014/main" id="{4B1D0016-6A01-6A8B-BB2F-748E17BD8A4F}"/>
              </a:ext>
            </a:extLst>
          </p:cNvPr>
          <p:cNvPicPr>
            <a:picLocks noChangeAspect="1"/>
          </p:cNvPicPr>
          <p:nvPr/>
        </p:nvPicPr>
        <p:blipFill>
          <a:blip r:embed="rId3"/>
          <a:stretch>
            <a:fillRect/>
          </a:stretch>
        </p:blipFill>
        <p:spPr>
          <a:xfrm>
            <a:off x="8201002" y="23282"/>
            <a:ext cx="3990998" cy="6858000"/>
          </a:xfrm>
          <a:prstGeom prst="rect">
            <a:avLst/>
          </a:prstGeom>
        </p:spPr>
      </p:pic>
      <p:pic>
        <p:nvPicPr>
          <p:cNvPr id="13" name="Content Placeholder 12">
            <a:extLst>
              <a:ext uri="{FF2B5EF4-FFF2-40B4-BE49-F238E27FC236}">
                <a16:creationId xmlns:a16="http://schemas.microsoft.com/office/drawing/2014/main" id="{1408AC81-25D7-0AAA-8EE5-772C47B698D5}"/>
              </a:ext>
            </a:extLst>
          </p:cNvPr>
          <p:cNvPicPr>
            <a:picLocks noGrp="1" noChangeAspect="1"/>
          </p:cNvPicPr>
          <p:nvPr>
            <p:ph idx="1"/>
          </p:nvPr>
        </p:nvPicPr>
        <p:blipFill>
          <a:blip r:embed="rId4"/>
          <a:stretch>
            <a:fillRect/>
          </a:stretch>
        </p:blipFill>
        <p:spPr>
          <a:xfrm>
            <a:off x="0" y="-6532"/>
            <a:ext cx="4085200" cy="6871831"/>
          </a:xfrm>
        </p:spPr>
      </p:pic>
    </p:spTree>
    <p:extLst>
      <p:ext uri="{BB962C8B-B14F-4D97-AF65-F5344CB8AC3E}">
        <p14:creationId xmlns:p14="http://schemas.microsoft.com/office/powerpoint/2010/main" val="741604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7432BA1C-2027-B665-8A1C-3959BED698D8}"/>
              </a:ext>
            </a:extLst>
          </p:cNvPr>
          <p:cNvSpPr txBox="1"/>
          <p:nvPr/>
        </p:nvSpPr>
        <p:spPr>
          <a:xfrm>
            <a:off x="10691446" y="5002823"/>
            <a:ext cx="1178169" cy="369332"/>
          </a:xfrm>
          <a:prstGeom prst="rect">
            <a:avLst/>
          </a:prstGeom>
          <a:noFill/>
        </p:spPr>
        <p:txBody>
          <a:bodyPr wrap="square" rtlCol="0">
            <a:spAutoFit/>
          </a:bodyPr>
          <a:lstStyle/>
          <a:p>
            <a:endParaRPr lang="en-US" dirty="0"/>
          </a:p>
        </p:txBody>
      </p:sp>
      <p:sp>
        <p:nvSpPr>
          <p:cNvPr id="31" name="Title 1">
            <a:extLst>
              <a:ext uri="{FF2B5EF4-FFF2-40B4-BE49-F238E27FC236}">
                <a16:creationId xmlns:a16="http://schemas.microsoft.com/office/drawing/2014/main" id="{113E6277-9806-8EA7-940B-290AFC9D7859}"/>
              </a:ext>
            </a:extLst>
          </p:cNvPr>
          <p:cNvSpPr txBox="1">
            <a:spLocks/>
          </p:cNvSpPr>
          <p:nvPr/>
        </p:nvSpPr>
        <p:spPr>
          <a:xfrm>
            <a:off x="183108" y="276061"/>
            <a:ext cx="10515600" cy="1030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ltLang="zh-CN" dirty="0"/>
              <a:t>Back End by </a:t>
            </a:r>
            <a:r>
              <a:rPr lang="en-US" altLang="zh-CN" b="1" dirty="0">
                <a:solidFill>
                  <a:srgbClr val="0000FF"/>
                </a:solidFill>
              </a:rPr>
              <a:t>Python via Flask</a:t>
            </a:r>
            <a:endParaRPr lang="zh-CN" altLang="en-US" dirty="0"/>
          </a:p>
        </p:txBody>
      </p:sp>
      <p:sp>
        <p:nvSpPr>
          <p:cNvPr id="5" name="TextBox 4">
            <a:extLst>
              <a:ext uri="{FF2B5EF4-FFF2-40B4-BE49-F238E27FC236}">
                <a16:creationId xmlns:a16="http://schemas.microsoft.com/office/drawing/2014/main" id="{0170707B-E5CE-B339-977B-86D1A6DC08A5}"/>
              </a:ext>
            </a:extLst>
          </p:cNvPr>
          <p:cNvSpPr txBox="1"/>
          <p:nvPr/>
        </p:nvSpPr>
        <p:spPr>
          <a:xfrm>
            <a:off x="6238215" y="655010"/>
            <a:ext cx="4827464" cy="1846659"/>
          </a:xfrm>
          <a:prstGeom prst="rect">
            <a:avLst/>
          </a:prstGeom>
          <a:noFill/>
        </p:spPr>
        <p:txBody>
          <a:bodyPr wrap="square">
            <a:spAutoFit/>
          </a:bodyPr>
          <a:lstStyle/>
          <a:p>
            <a:r>
              <a:rPr lang="en-US" b="1" dirty="0">
                <a:solidFill>
                  <a:srgbClr val="0000FF"/>
                </a:solidFill>
              </a:rPr>
              <a:t>                                                               Flask </a:t>
            </a:r>
          </a:p>
          <a:p>
            <a:endParaRPr lang="en-US" sz="1600" dirty="0">
              <a:solidFill>
                <a:schemeClr val="accent1"/>
              </a:solidFill>
            </a:endParaRPr>
          </a:p>
          <a:p>
            <a:r>
              <a:rPr lang="en-US" sz="1600" dirty="0">
                <a:solidFill>
                  <a:schemeClr val="accent1"/>
                </a:solidFill>
              </a:rPr>
              <a:t>a lightweight WSGI web application framework. It is designed to make getting started quick and easy, with the ability to scale up to complex applications. </a:t>
            </a:r>
          </a:p>
          <a:p>
            <a:endParaRPr lang="en-US" sz="1600" dirty="0">
              <a:solidFill>
                <a:schemeClr val="accent1"/>
              </a:solidFill>
            </a:endParaRPr>
          </a:p>
          <a:p>
            <a:r>
              <a:rPr lang="en-US" sz="1600" dirty="0">
                <a:hlinkClick r:id="rId2"/>
              </a:rPr>
              <a:t>https://flask.palletsprojects.com/en/3.0.x/</a:t>
            </a:r>
            <a:endParaRPr lang="en-US" sz="1600" dirty="0"/>
          </a:p>
        </p:txBody>
      </p:sp>
      <p:pic>
        <p:nvPicPr>
          <p:cNvPr id="13" name="Picture 12">
            <a:extLst>
              <a:ext uri="{FF2B5EF4-FFF2-40B4-BE49-F238E27FC236}">
                <a16:creationId xmlns:a16="http://schemas.microsoft.com/office/drawing/2014/main" id="{325ED227-DD67-CFCF-43C7-1F69C3494F42}"/>
              </a:ext>
            </a:extLst>
          </p:cNvPr>
          <p:cNvPicPr>
            <a:picLocks noChangeAspect="1"/>
          </p:cNvPicPr>
          <p:nvPr/>
        </p:nvPicPr>
        <p:blipFill>
          <a:blip r:embed="rId3"/>
          <a:stretch>
            <a:fillRect/>
          </a:stretch>
        </p:blipFill>
        <p:spPr>
          <a:xfrm>
            <a:off x="6288549" y="2580690"/>
            <a:ext cx="4025397" cy="4137421"/>
          </a:xfrm>
          <a:prstGeom prst="rect">
            <a:avLst/>
          </a:prstGeom>
        </p:spPr>
      </p:pic>
      <p:pic>
        <p:nvPicPr>
          <p:cNvPr id="3" name="Picture 2">
            <a:extLst>
              <a:ext uri="{FF2B5EF4-FFF2-40B4-BE49-F238E27FC236}">
                <a16:creationId xmlns:a16="http://schemas.microsoft.com/office/drawing/2014/main" id="{20C03DAB-8C53-1DC8-82DC-BF6593DA2445}"/>
              </a:ext>
            </a:extLst>
          </p:cNvPr>
          <p:cNvPicPr>
            <a:picLocks noChangeAspect="1"/>
          </p:cNvPicPr>
          <p:nvPr/>
        </p:nvPicPr>
        <p:blipFill>
          <a:blip r:embed="rId4"/>
          <a:stretch>
            <a:fillRect/>
          </a:stretch>
        </p:blipFill>
        <p:spPr>
          <a:xfrm>
            <a:off x="322385" y="1203183"/>
            <a:ext cx="5309261" cy="5514928"/>
          </a:xfrm>
          <a:prstGeom prst="rect">
            <a:avLst/>
          </a:prstGeom>
        </p:spPr>
      </p:pic>
    </p:spTree>
    <p:extLst>
      <p:ext uri="{BB962C8B-B14F-4D97-AF65-F5344CB8AC3E}">
        <p14:creationId xmlns:p14="http://schemas.microsoft.com/office/powerpoint/2010/main" val="3726440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D177A4-E273-DAE4-ACD8-5C8FC4295165}"/>
              </a:ext>
            </a:extLst>
          </p:cNvPr>
          <p:cNvPicPr>
            <a:picLocks noChangeAspect="1"/>
          </p:cNvPicPr>
          <p:nvPr/>
        </p:nvPicPr>
        <p:blipFill>
          <a:blip r:embed="rId2"/>
          <a:stretch>
            <a:fillRect/>
          </a:stretch>
        </p:blipFill>
        <p:spPr>
          <a:xfrm>
            <a:off x="68808" y="1668544"/>
            <a:ext cx="5372100" cy="3505200"/>
          </a:xfrm>
          <a:prstGeom prst="rect">
            <a:avLst/>
          </a:prstGeom>
          <a:ln>
            <a:solidFill>
              <a:schemeClr val="accent1">
                <a:lumMod val="20000"/>
                <a:lumOff val="80000"/>
              </a:schemeClr>
            </a:solidFill>
          </a:ln>
        </p:spPr>
      </p:pic>
      <p:sp>
        <p:nvSpPr>
          <p:cNvPr id="23" name="TextBox 22">
            <a:extLst>
              <a:ext uri="{FF2B5EF4-FFF2-40B4-BE49-F238E27FC236}">
                <a16:creationId xmlns:a16="http://schemas.microsoft.com/office/drawing/2014/main" id="{7432BA1C-2027-B665-8A1C-3959BED698D8}"/>
              </a:ext>
            </a:extLst>
          </p:cNvPr>
          <p:cNvSpPr txBox="1"/>
          <p:nvPr/>
        </p:nvSpPr>
        <p:spPr>
          <a:xfrm>
            <a:off x="10691446" y="4974542"/>
            <a:ext cx="1178169" cy="369332"/>
          </a:xfrm>
          <a:prstGeom prst="rect">
            <a:avLst/>
          </a:prstGeom>
          <a:noFill/>
        </p:spPr>
        <p:txBody>
          <a:bodyPr wrap="square" rtlCol="0">
            <a:spAutoFit/>
          </a:bodyPr>
          <a:lstStyle/>
          <a:p>
            <a:endParaRPr lang="en-US" dirty="0"/>
          </a:p>
        </p:txBody>
      </p:sp>
      <p:sp>
        <p:nvSpPr>
          <p:cNvPr id="31" name="Title 1">
            <a:extLst>
              <a:ext uri="{FF2B5EF4-FFF2-40B4-BE49-F238E27FC236}">
                <a16:creationId xmlns:a16="http://schemas.microsoft.com/office/drawing/2014/main" id="{113E6277-9806-8EA7-940B-290AFC9D7859}"/>
              </a:ext>
            </a:extLst>
          </p:cNvPr>
          <p:cNvSpPr txBox="1">
            <a:spLocks/>
          </p:cNvSpPr>
          <p:nvPr/>
        </p:nvSpPr>
        <p:spPr>
          <a:xfrm>
            <a:off x="183108" y="276061"/>
            <a:ext cx="10515600" cy="1030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ltLang="zh-CN" dirty="0"/>
              <a:t>Pass Parameter between </a:t>
            </a:r>
            <a:r>
              <a:rPr lang="en-US" altLang="zh-CN" b="1" dirty="0">
                <a:solidFill>
                  <a:srgbClr val="0000FF"/>
                </a:solidFill>
              </a:rPr>
              <a:t>React</a:t>
            </a:r>
            <a:r>
              <a:rPr lang="en-US" altLang="zh-CN" dirty="0"/>
              <a:t> and </a:t>
            </a:r>
            <a:r>
              <a:rPr lang="en-US" altLang="zh-CN" b="1" dirty="0">
                <a:solidFill>
                  <a:srgbClr val="0000FF"/>
                </a:solidFill>
              </a:rPr>
              <a:t>Python</a:t>
            </a:r>
            <a:r>
              <a:rPr lang="en-US" altLang="zh-CN" dirty="0"/>
              <a:t> </a:t>
            </a:r>
            <a:endParaRPr lang="zh-CN" altLang="en-US" dirty="0"/>
          </a:p>
        </p:txBody>
      </p:sp>
      <p:pic>
        <p:nvPicPr>
          <p:cNvPr id="6" name="Picture 5">
            <a:extLst>
              <a:ext uri="{FF2B5EF4-FFF2-40B4-BE49-F238E27FC236}">
                <a16:creationId xmlns:a16="http://schemas.microsoft.com/office/drawing/2014/main" id="{FD25374C-918A-257C-96EE-DBF0B111A8C0}"/>
              </a:ext>
            </a:extLst>
          </p:cNvPr>
          <p:cNvPicPr>
            <a:picLocks noChangeAspect="1"/>
          </p:cNvPicPr>
          <p:nvPr/>
        </p:nvPicPr>
        <p:blipFill>
          <a:blip r:embed="rId3"/>
          <a:stretch>
            <a:fillRect/>
          </a:stretch>
        </p:blipFill>
        <p:spPr>
          <a:xfrm>
            <a:off x="5486400" y="1668544"/>
            <a:ext cx="6636792" cy="3305175"/>
          </a:xfrm>
          <a:prstGeom prst="rect">
            <a:avLst/>
          </a:prstGeom>
          <a:ln>
            <a:solidFill>
              <a:schemeClr val="accent1">
                <a:lumMod val="20000"/>
                <a:lumOff val="80000"/>
              </a:schemeClr>
            </a:solidFill>
          </a:ln>
        </p:spPr>
      </p:pic>
      <p:sp>
        <p:nvSpPr>
          <p:cNvPr id="10" name="TextBox 9">
            <a:extLst>
              <a:ext uri="{FF2B5EF4-FFF2-40B4-BE49-F238E27FC236}">
                <a16:creationId xmlns:a16="http://schemas.microsoft.com/office/drawing/2014/main" id="{65FC6442-FA6E-FFEB-72A9-4A6F6D30CBB4}"/>
              </a:ext>
            </a:extLst>
          </p:cNvPr>
          <p:cNvSpPr txBox="1"/>
          <p:nvPr/>
        </p:nvSpPr>
        <p:spPr>
          <a:xfrm>
            <a:off x="211388" y="1885361"/>
            <a:ext cx="3945832" cy="471340"/>
          </a:xfrm>
          <a:prstGeom prst="rect">
            <a:avLst/>
          </a:prstGeom>
          <a:noFill/>
          <a:ln>
            <a:solidFill>
              <a:srgbClr val="FF0000"/>
            </a:solidFill>
          </a:ln>
        </p:spPr>
        <p:txBody>
          <a:bodyPr wrap="square" rtlCol="0">
            <a:spAutoFit/>
          </a:bodyPr>
          <a:lstStyle/>
          <a:p>
            <a:endParaRPr lang="en-US" dirty="0"/>
          </a:p>
        </p:txBody>
      </p:sp>
      <p:sp>
        <p:nvSpPr>
          <p:cNvPr id="15" name="TextBox 14">
            <a:extLst>
              <a:ext uri="{FF2B5EF4-FFF2-40B4-BE49-F238E27FC236}">
                <a16:creationId xmlns:a16="http://schemas.microsoft.com/office/drawing/2014/main" id="{9ABACA17-58CA-A355-AB89-784DA4E2BCA6}"/>
              </a:ext>
            </a:extLst>
          </p:cNvPr>
          <p:cNvSpPr txBox="1"/>
          <p:nvPr/>
        </p:nvSpPr>
        <p:spPr>
          <a:xfrm>
            <a:off x="5750351" y="2698770"/>
            <a:ext cx="2799760" cy="176405"/>
          </a:xfrm>
          <a:prstGeom prst="rect">
            <a:avLst/>
          </a:prstGeom>
          <a:noFill/>
          <a:ln>
            <a:solidFill>
              <a:srgbClr val="FF0000"/>
            </a:solidFill>
          </a:ln>
        </p:spPr>
        <p:txBody>
          <a:bodyPr vert="eaVert" wrap="square" rtlCol="0">
            <a:spAutoFit/>
          </a:bodyPr>
          <a:lstStyle/>
          <a:p>
            <a:endParaRPr lang="en-US" dirty="0"/>
          </a:p>
        </p:txBody>
      </p:sp>
      <p:sp>
        <p:nvSpPr>
          <p:cNvPr id="16" name="TextBox 15">
            <a:extLst>
              <a:ext uri="{FF2B5EF4-FFF2-40B4-BE49-F238E27FC236}">
                <a16:creationId xmlns:a16="http://schemas.microsoft.com/office/drawing/2014/main" id="{F65716B3-FA57-4F60-DCB8-21B0696DE3D0}"/>
              </a:ext>
            </a:extLst>
          </p:cNvPr>
          <p:cNvSpPr txBox="1"/>
          <p:nvPr/>
        </p:nvSpPr>
        <p:spPr>
          <a:xfrm>
            <a:off x="4469947" y="4789053"/>
            <a:ext cx="857839" cy="369332"/>
          </a:xfrm>
          <a:prstGeom prst="rect">
            <a:avLst/>
          </a:prstGeom>
          <a:noFill/>
        </p:spPr>
        <p:txBody>
          <a:bodyPr wrap="square" rtlCol="0">
            <a:spAutoFit/>
          </a:bodyPr>
          <a:lstStyle/>
          <a:p>
            <a:r>
              <a:rPr lang="en-US" b="1" dirty="0">
                <a:solidFill>
                  <a:srgbClr val="0000FF"/>
                </a:solidFill>
              </a:rPr>
              <a:t>React</a:t>
            </a:r>
          </a:p>
        </p:txBody>
      </p:sp>
      <p:sp>
        <p:nvSpPr>
          <p:cNvPr id="17" name="TextBox 16">
            <a:extLst>
              <a:ext uri="{FF2B5EF4-FFF2-40B4-BE49-F238E27FC236}">
                <a16:creationId xmlns:a16="http://schemas.microsoft.com/office/drawing/2014/main" id="{15E717F3-8DFD-CDFA-FBD3-316D0F76131C}"/>
              </a:ext>
            </a:extLst>
          </p:cNvPr>
          <p:cNvSpPr txBox="1"/>
          <p:nvPr/>
        </p:nvSpPr>
        <p:spPr>
          <a:xfrm>
            <a:off x="11192942" y="4604387"/>
            <a:ext cx="1178168" cy="369332"/>
          </a:xfrm>
          <a:prstGeom prst="rect">
            <a:avLst/>
          </a:prstGeom>
          <a:noFill/>
        </p:spPr>
        <p:txBody>
          <a:bodyPr wrap="square" rtlCol="0">
            <a:spAutoFit/>
          </a:bodyPr>
          <a:lstStyle/>
          <a:p>
            <a:r>
              <a:rPr lang="en-US" b="1" dirty="0">
                <a:solidFill>
                  <a:srgbClr val="0000FF"/>
                </a:solidFill>
              </a:rPr>
              <a:t>Python</a:t>
            </a:r>
          </a:p>
        </p:txBody>
      </p:sp>
    </p:spTree>
    <p:extLst>
      <p:ext uri="{BB962C8B-B14F-4D97-AF65-F5344CB8AC3E}">
        <p14:creationId xmlns:p14="http://schemas.microsoft.com/office/powerpoint/2010/main" val="3569653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 table&#10;&#10;Description automatically generated">
            <a:extLst>
              <a:ext uri="{FF2B5EF4-FFF2-40B4-BE49-F238E27FC236}">
                <a16:creationId xmlns:a16="http://schemas.microsoft.com/office/drawing/2014/main" id="{B7988F81-9376-F906-CDBA-93C59AE0E5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385" y="1210145"/>
            <a:ext cx="10629310" cy="5348263"/>
          </a:xfrm>
          <a:prstGeom prst="rect">
            <a:avLst/>
          </a:prstGeom>
        </p:spPr>
      </p:pic>
      <p:sp>
        <p:nvSpPr>
          <p:cNvPr id="23" name="TextBox 22">
            <a:extLst>
              <a:ext uri="{FF2B5EF4-FFF2-40B4-BE49-F238E27FC236}">
                <a16:creationId xmlns:a16="http://schemas.microsoft.com/office/drawing/2014/main" id="{7432BA1C-2027-B665-8A1C-3959BED698D8}"/>
              </a:ext>
            </a:extLst>
          </p:cNvPr>
          <p:cNvSpPr txBox="1"/>
          <p:nvPr/>
        </p:nvSpPr>
        <p:spPr>
          <a:xfrm>
            <a:off x="10691446" y="5002823"/>
            <a:ext cx="1178169" cy="369332"/>
          </a:xfrm>
          <a:prstGeom prst="rect">
            <a:avLst/>
          </a:prstGeom>
          <a:noFill/>
        </p:spPr>
        <p:txBody>
          <a:bodyPr wrap="square" rtlCol="0">
            <a:spAutoFit/>
          </a:bodyPr>
          <a:lstStyle/>
          <a:p>
            <a:endParaRPr lang="en-US" dirty="0"/>
          </a:p>
        </p:txBody>
      </p:sp>
      <p:sp>
        <p:nvSpPr>
          <p:cNvPr id="31" name="Title 1">
            <a:extLst>
              <a:ext uri="{FF2B5EF4-FFF2-40B4-BE49-F238E27FC236}">
                <a16:creationId xmlns:a16="http://schemas.microsoft.com/office/drawing/2014/main" id="{113E6277-9806-8EA7-940B-290AFC9D7859}"/>
              </a:ext>
            </a:extLst>
          </p:cNvPr>
          <p:cNvSpPr txBox="1">
            <a:spLocks/>
          </p:cNvSpPr>
          <p:nvPr/>
        </p:nvSpPr>
        <p:spPr>
          <a:xfrm>
            <a:off x="183108" y="276061"/>
            <a:ext cx="10515600" cy="1030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ltLang="zh-CN" dirty="0"/>
              <a:t>Front End by </a:t>
            </a:r>
            <a:r>
              <a:rPr lang="en-US" altLang="zh-CN" b="1" dirty="0">
                <a:solidFill>
                  <a:srgbClr val="0000FF"/>
                </a:solidFill>
              </a:rPr>
              <a:t>React </a:t>
            </a:r>
            <a:r>
              <a:rPr lang="en-US" altLang="zh-CN" dirty="0"/>
              <a:t>- Component </a:t>
            </a:r>
            <a:endParaRPr lang="zh-CN" altLang="en-US" dirty="0"/>
          </a:p>
        </p:txBody>
      </p:sp>
      <p:sp>
        <p:nvSpPr>
          <p:cNvPr id="43" name="TextBox 42">
            <a:extLst>
              <a:ext uri="{FF2B5EF4-FFF2-40B4-BE49-F238E27FC236}">
                <a16:creationId xmlns:a16="http://schemas.microsoft.com/office/drawing/2014/main" id="{150BE1A7-58D1-22FC-B225-22A3B00899AE}"/>
              </a:ext>
            </a:extLst>
          </p:cNvPr>
          <p:cNvSpPr txBox="1"/>
          <p:nvPr/>
        </p:nvSpPr>
        <p:spPr>
          <a:xfrm>
            <a:off x="6619874" y="2705100"/>
            <a:ext cx="4071571" cy="1846659"/>
          </a:xfrm>
          <a:prstGeom prst="rect">
            <a:avLst/>
          </a:prstGeom>
          <a:noFill/>
        </p:spPr>
        <p:txBody>
          <a:bodyPr wrap="square" rtlCol="0">
            <a:spAutoFit/>
          </a:bodyPr>
          <a:lstStyle/>
          <a:p>
            <a:r>
              <a:rPr lang="en-US" b="1" dirty="0" err="1">
                <a:solidFill>
                  <a:srgbClr val="0000FF"/>
                </a:solidFill>
              </a:rPr>
              <a:t>antd</a:t>
            </a:r>
            <a:endParaRPr lang="en-US" b="1" dirty="0">
              <a:solidFill>
                <a:srgbClr val="0000FF"/>
              </a:solidFill>
            </a:endParaRPr>
          </a:p>
          <a:p>
            <a:r>
              <a:rPr lang="en-US" sz="1600" i="0" dirty="0">
                <a:solidFill>
                  <a:schemeClr val="accent1"/>
                </a:solidFill>
                <a:effectLst/>
              </a:rPr>
              <a:t>provides plenty of UI components to enrich your web applications, and we will improve components experience consistently</a:t>
            </a:r>
          </a:p>
          <a:p>
            <a:endParaRPr lang="en-US" sz="1600" i="0" dirty="0">
              <a:solidFill>
                <a:schemeClr val="accent1"/>
              </a:solidFill>
              <a:effectLst/>
            </a:endParaRPr>
          </a:p>
          <a:p>
            <a:r>
              <a:rPr lang="en-US" sz="1600" dirty="0">
                <a:solidFill>
                  <a:schemeClr val="accent1"/>
                </a:solidFill>
                <a:hlinkClick r:id="rId3"/>
              </a:rPr>
              <a:t>https://ant.design/components/overview/</a:t>
            </a:r>
            <a:endParaRPr lang="en-US" sz="1600" dirty="0">
              <a:solidFill>
                <a:schemeClr val="accent1"/>
              </a:solidFill>
            </a:endParaRPr>
          </a:p>
          <a:p>
            <a:endParaRPr lang="en-US" sz="1600" dirty="0">
              <a:solidFill>
                <a:schemeClr val="accent1"/>
              </a:solidFill>
            </a:endParaRPr>
          </a:p>
        </p:txBody>
      </p:sp>
      <p:cxnSp>
        <p:nvCxnSpPr>
          <p:cNvPr id="45" name="Straight Arrow Connector 44">
            <a:extLst>
              <a:ext uri="{FF2B5EF4-FFF2-40B4-BE49-F238E27FC236}">
                <a16:creationId xmlns:a16="http://schemas.microsoft.com/office/drawing/2014/main" id="{EAACB4E3-975A-91A9-1513-C65F5828A80B}"/>
              </a:ext>
            </a:extLst>
          </p:cNvPr>
          <p:cNvCxnSpPr/>
          <p:nvPr/>
        </p:nvCxnSpPr>
        <p:spPr>
          <a:xfrm>
            <a:off x="4364610" y="2705100"/>
            <a:ext cx="2255264" cy="24549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C5806A47-893E-458A-3389-EDC0ACE14B98}"/>
              </a:ext>
            </a:extLst>
          </p:cNvPr>
          <p:cNvCxnSpPr>
            <a:cxnSpLocks/>
          </p:cNvCxnSpPr>
          <p:nvPr/>
        </p:nvCxnSpPr>
        <p:spPr>
          <a:xfrm flipV="1">
            <a:off x="3478491" y="3072746"/>
            <a:ext cx="3120550" cy="1924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D686A66-0008-BE0E-02EB-AFC611C5CCB6}"/>
              </a:ext>
            </a:extLst>
          </p:cNvPr>
          <p:cNvCxnSpPr>
            <a:cxnSpLocks/>
          </p:cNvCxnSpPr>
          <p:nvPr/>
        </p:nvCxnSpPr>
        <p:spPr>
          <a:xfrm flipV="1">
            <a:off x="2364426" y="3148161"/>
            <a:ext cx="4234615" cy="10558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5C6DFC0-53D4-5B7D-C096-34388028EC43}"/>
              </a:ext>
            </a:extLst>
          </p:cNvPr>
          <p:cNvCxnSpPr/>
          <p:nvPr/>
        </p:nvCxnSpPr>
        <p:spPr>
          <a:xfrm>
            <a:off x="961812" y="2582944"/>
            <a:ext cx="5637229" cy="43363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549E3CA9-C9B8-B93A-2B74-AADA9FE98B87}"/>
              </a:ext>
            </a:extLst>
          </p:cNvPr>
          <p:cNvSpPr txBox="1"/>
          <p:nvPr/>
        </p:nvSpPr>
        <p:spPr>
          <a:xfrm>
            <a:off x="6640707" y="4523141"/>
            <a:ext cx="4071571" cy="1846659"/>
          </a:xfrm>
          <a:prstGeom prst="rect">
            <a:avLst/>
          </a:prstGeom>
          <a:noFill/>
        </p:spPr>
        <p:txBody>
          <a:bodyPr wrap="square" rtlCol="0">
            <a:spAutoFit/>
          </a:bodyPr>
          <a:lstStyle/>
          <a:p>
            <a:r>
              <a:rPr lang="en-US" b="1" dirty="0">
                <a:solidFill>
                  <a:srgbClr val="0000FF"/>
                </a:solidFill>
              </a:rPr>
              <a:t>react-table</a:t>
            </a:r>
          </a:p>
          <a:p>
            <a:r>
              <a:rPr lang="en-US" sz="1600" dirty="0">
                <a:solidFill>
                  <a:schemeClr val="accent1"/>
                </a:solidFill>
              </a:rPr>
              <a:t>supercharge your tables from scratch while retaining 100% control over markup and styles</a:t>
            </a:r>
          </a:p>
          <a:p>
            <a:endParaRPr lang="en-US" sz="1600" dirty="0">
              <a:solidFill>
                <a:schemeClr val="accent1"/>
              </a:solidFill>
            </a:endParaRPr>
          </a:p>
          <a:p>
            <a:r>
              <a:rPr lang="en-US" sz="1600" dirty="0">
                <a:solidFill>
                  <a:schemeClr val="accent1"/>
                </a:solidFill>
                <a:hlinkClick r:id="rId4"/>
              </a:rPr>
              <a:t>https://tanstack.com/table/latest</a:t>
            </a:r>
            <a:endParaRPr lang="en-US" sz="1600" dirty="0">
              <a:solidFill>
                <a:schemeClr val="accent1"/>
              </a:solidFill>
            </a:endParaRPr>
          </a:p>
          <a:p>
            <a:endParaRPr lang="en-US" sz="1600" dirty="0">
              <a:solidFill>
                <a:schemeClr val="accent1"/>
              </a:solidFill>
            </a:endParaRPr>
          </a:p>
        </p:txBody>
      </p:sp>
      <p:cxnSp>
        <p:nvCxnSpPr>
          <p:cNvPr id="56" name="Straight Arrow Connector 55">
            <a:extLst>
              <a:ext uri="{FF2B5EF4-FFF2-40B4-BE49-F238E27FC236}">
                <a16:creationId xmlns:a16="http://schemas.microsoft.com/office/drawing/2014/main" id="{EAF3DA1B-9060-1366-E116-0680EF9E95B0}"/>
              </a:ext>
            </a:extLst>
          </p:cNvPr>
          <p:cNvCxnSpPr/>
          <p:nvPr/>
        </p:nvCxnSpPr>
        <p:spPr>
          <a:xfrm flipV="1">
            <a:off x="5231925" y="5076491"/>
            <a:ext cx="1339144" cy="31539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138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9F6BB6A7-4CA5-FF33-914B-2F38CB490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022" y="1315828"/>
            <a:ext cx="10623768" cy="5395874"/>
          </a:xfrm>
          <a:prstGeom prst="rect">
            <a:avLst/>
          </a:prstGeom>
        </p:spPr>
      </p:pic>
      <p:sp>
        <p:nvSpPr>
          <p:cNvPr id="23" name="TextBox 22">
            <a:extLst>
              <a:ext uri="{FF2B5EF4-FFF2-40B4-BE49-F238E27FC236}">
                <a16:creationId xmlns:a16="http://schemas.microsoft.com/office/drawing/2014/main" id="{7432BA1C-2027-B665-8A1C-3959BED698D8}"/>
              </a:ext>
            </a:extLst>
          </p:cNvPr>
          <p:cNvSpPr txBox="1"/>
          <p:nvPr/>
        </p:nvSpPr>
        <p:spPr>
          <a:xfrm>
            <a:off x="10691446" y="5002823"/>
            <a:ext cx="1178169" cy="369332"/>
          </a:xfrm>
          <a:prstGeom prst="rect">
            <a:avLst/>
          </a:prstGeom>
          <a:noFill/>
        </p:spPr>
        <p:txBody>
          <a:bodyPr wrap="square" rtlCol="0">
            <a:spAutoFit/>
          </a:bodyPr>
          <a:lstStyle/>
          <a:p>
            <a:endParaRPr lang="en-US" dirty="0"/>
          </a:p>
        </p:txBody>
      </p:sp>
      <p:sp>
        <p:nvSpPr>
          <p:cNvPr id="31" name="Title 1">
            <a:extLst>
              <a:ext uri="{FF2B5EF4-FFF2-40B4-BE49-F238E27FC236}">
                <a16:creationId xmlns:a16="http://schemas.microsoft.com/office/drawing/2014/main" id="{113E6277-9806-8EA7-940B-290AFC9D7859}"/>
              </a:ext>
            </a:extLst>
          </p:cNvPr>
          <p:cNvSpPr txBox="1">
            <a:spLocks/>
          </p:cNvSpPr>
          <p:nvPr/>
        </p:nvSpPr>
        <p:spPr>
          <a:xfrm>
            <a:off x="183108" y="276061"/>
            <a:ext cx="10515600" cy="1030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ltLang="zh-CN" dirty="0"/>
              <a:t>Front End by </a:t>
            </a:r>
            <a:r>
              <a:rPr lang="en-US" altLang="zh-CN" b="1" dirty="0">
                <a:solidFill>
                  <a:srgbClr val="0000FF"/>
                </a:solidFill>
              </a:rPr>
              <a:t>React</a:t>
            </a:r>
            <a:r>
              <a:rPr lang="en-US" altLang="zh-CN" dirty="0"/>
              <a:t> - Component </a:t>
            </a:r>
            <a:endParaRPr lang="zh-CN" altLang="en-US" dirty="0"/>
          </a:p>
        </p:txBody>
      </p:sp>
      <p:sp>
        <p:nvSpPr>
          <p:cNvPr id="10" name="TextBox 9">
            <a:extLst>
              <a:ext uri="{FF2B5EF4-FFF2-40B4-BE49-F238E27FC236}">
                <a16:creationId xmlns:a16="http://schemas.microsoft.com/office/drawing/2014/main" id="{203E158C-4E6C-13CB-E284-3F4A2D2107FB}"/>
              </a:ext>
            </a:extLst>
          </p:cNvPr>
          <p:cNvSpPr txBox="1"/>
          <p:nvPr/>
        </p:nvSpPr>
        <p:spPr>
          <a:xfrm>
            <a:off x="8289284" y="3271937"/>
            <a:ext cx="3740530" cy="1846659"/>
          </a:xfrm>
          <a:prstGeom prst="rect">
            <a:avLst/>
          </a:prstGeom>
          <a:noFill/>
        </p:spPr>
        <p:txBody>
          <a:bodyPr wrap="square" rtlCol="0">
            <a:spAutoFit/>
          </a:bodyPr>
          <a:lstStyle/>
          <a:p>
            <a:r>
              <a:rPr lang="en-US" b="1" dirty="0" err="1">
                <a:solidFill>
                  <a:srgbClr val="0000FF"/>
                </a:solidFill>
              </a:rPr>
              <a:t>plotly</a:t>
            </a:r>
            <a:endParaRPr lang="en-US" b="1" dirty="0">
              <a:solidFill>
                <a:srgbClr val="0000FF"/>
              </a:solidFill>
            </a:endParaRPr>
          </a:p>
          <a:p>
            <a:r>
              <a:rPr lang="en-US" sz="1600" dirty="0">
                <a:solidFill>
                  <a:schemeClr val="accent1"/>
                </a:solidFill>
              </a:rPr>
              <a:t>a high-level, declarative charting library. plotly.js ships with over 40 chart types, including 3D charts, statistical graphs, and SVG maps</a:t>
            </a:r>
          </a:p>
          <a:p>
            <a:endParaRPr lang="en-US" sz="1600" dirty="0">
              <a:solidFill>
                <a:schemeClr val="accent1"/>
              </a:solidFill>
            </a:endParaRPr>
          </a:p>
          <a:p>
            <a:r>
              <a:rPr lang="en-US" sz="1600" dirty="0">
                <a:hlinkClick r:id="rId3"/>
              </a:rPr>
              <a:t>https://plotly.com/javascript/</a:t>
            </a:r>
            <a:endParaRPr lang="en-US" sz="1600" dirty="0"/>
          </a:p>
        </p:txBody>
      </p:sp>
      <p:cxnSp>
        <p:nvCxnSpPr>
          <p:cNvPr id="13" name="Straight Arrow Connector 12">
            <a:extLst>
              <a:ext uri="{FF2B5EF4-FFF2-40B4-BE49-F238E27FC236}">
                <a16:creationId xmlns:a16="http://schemas.microsoft.com/office/drawing/2014/main" id="{00FAD968-426B-F5CC-E798-1576A2A5A2BC}"/>
              </a:ext>
            </a:extLst>
          </p:cNvPr>
          <p:cNvCxnSpPr/>
          <p:nvPr/>
        </p:nvCxnSpPr>
        <p:spPr>
          <a:xfrm flipV="1">
            <a:off x="6795082" y="4195266"/>
            <a:ext cx="1339144" cy="31539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08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with medium confidence">
            <a:extLst>
              <a:ext uri="{FF2B5EF4-FFF2-40B4-BE49-F238E27FC236}">
                <a16:creationId xmlns:a16="http://schemas.microsoft.com/office/drawing/2014/main" id="{79A084B2-8F92-4E5F-40D1-83D6E1AFB8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022" y="1262823"/>
            <a:ext cx="10609914" cy="5467057"/>
          </a:xfrm>
          <a:prstGeom prst="rect">
            <a:avLst/>
          </a:prstGeom>
        </p:spPr>
      </p:pic>
      <p:sp>
        <p:nvSpPr>
          <p:cNvPr id="23" name="TextBox 22">
            <a:extLst>
              <a:ext uri="{FF2B5EF4-FFF2-40B4-BE49-F238E27FC236}">
                <a16:creationId xmlns:a16="http://schemas.microsoft.com/office/drawing/2014/main" id="{7432BA1C-2027-B665-8A1C-3959BED698D8}"/>
              </a:ext>
            </a:extLst>
          </p:cNvPr>
          <p:cNvSpPr txBox="1"/>
          <p:nvPr/>
        </p:nvSpPr>
        <p:spPr>
          <a:xfrm>
            <a:off x="10691446" y="5002823"/>
            <a:ext cx="1178169" cy="369332"/>
          </a:xfrm>
          <a:prstGeom prst="rect">
            <a:avLst/>
          </a:prstGeom>
          <a:noFill/>
        </p:spPr>
        <p:txBody>
          <a:bodyPr wrap="square" rtlCol="0">
            <a:spAutoFit/>
          </a:bodyPr>
          <a:lstStyle/>
          <a:p>
            <a:endParaRPr lang="en-US" dirty="0"/>
          </a:p>
        </p:txBody>
      </p:sp>
      <p:sp>
        <p:nvSpPr>
          <p:cNvPr id="31" name="Title 1">
            <a:extLst>
              <a:ext uri="{FF2B5EF4-FFF2-40B4-BE49-F238E27FC236}">
                <a16:creationId xmlns:a16="http://schemas.microsoft.com/office/drawing/2014/main" id="{113E6277-9806-8EA7-940B-290AFC9D7859}"/>
              </a:ext>
            </a:extLst>
          </p:cNvPr>
          <p:cNvSpPr txBox="1">
            <a:spLocks/>
          </p:cNvSpPr>
          <p:nvPr/>
        </p:nvSpPr>
        <p:spPr>
          <a:xfrm>
            <a:off x="183108" y="276061"/>
            <a:ext cx="10515600" cy="1030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ltLang="zh-CN" dirty="0"/>
              <a:t>Front End by </a:t>
            </a:r>
            <a:r>
              <a:rPr lang="en-US" altLang="zh-CN" b="1" dirty="0">
                <a:solidFill>
                  <a:srgbClr val="0000FF"/>
                </a:solidFill>
              </a:rPr>
              <a:t>React</a:t>
            </a:r>
            <a:r>
              <a:rPr lang="en-US" altLang="zh-CN" dirty="0"/>
              <a:t> - Component </a:t>
            </a:r>
            <a:endParaRPr lang="zh-CN" altLang="en-US" dirty="0"/>
          </a:p>
        </p:txBody>
      </p:sp>
      <p:sp>
        <p:nvSpPr>
          <p:cNvPr id="10" name="TextBox 9">
            <a:extLst>
              <a:ext uri="{FF2B5EF4-FFF2-40B4-BE49-F238E27FC236}">
                <a16:creationId xmlns:a16="http://schemas.microsoft.com/office/drawing/2014/main" id="{203E158C-4E6C-13CB-E284-3F4A2D2107FB}"/>
              </a:ext>
            </a:extLst>
          </p:cNvPr>
          <p:cNvSpPr txBox="1"/>
          <p:nvPr/>
        </p:nvSpPr>
        <p:spPr>
          <a:xfrm>
            <a:off x="2710604" y="5479018"/>
            <a:ext cx="7414907" cy="1107996"/>
          </a:xfrm>
          <a:prstGeom prst="rect">
            <a:avLst/>
          </a:prstGeom>
          <a:noFill/>
        </p:spPr>
        <p:txBody>
          <a:bodyPr wrap="square" rtlCol="0">
            <a:spAutoFit/>
          </a:bodyPr>
          <a:lstStyle/>
          <a:p>
            <a:r>
              <a:rPr lang="en-US" b="1" dirty="0" err="1">
                <a:solidFill>
                  <a:srgbClr val="0000FF"/>
                </a:solidFill>
              </a:rPr>
              <a:t>echarts</a:t>
            </a:r>
            <a:endParaRPr lang="en-US" b="1" dirty="0">
              <a:solidFill>
                <a:srgbClr val="0000FF"/>
              </a:solidFill>
            </a:endParaRPr>
          </a:p>
          <a:p>
            <a:r>
              <a:rPr lang="en-US" sz="1600" dirty="0">
                <a:solidFill>
                  <a:schemeClr val="accent1"/>
                </a:solidFill>
              </a:rPr>
              <a:t>another open source JavaScript visualization library</a:t>
            </a:r>
          </a:p>
          <a:p>
            <a:br>
              <a:rPr lang="en-US" sz="1600" dirty="0"/>
            </a:br>
            <a:r>
              <a:rPr lang="en-US" sz="1600" dirty="0">
                <a:solidFill>
                  <a:schemeClr val="accent1"/>
                </a:solidFill>
                <a:hlinkClick r:id="rId3"/>
              </a:rPr>
              <a:t>https://echarts.apache.org/en/index.html</a:t>
            </a:r>
            <a:endParaRPr lang="en-US" sz="1600" dirty="0">
              <a:solidFill>
                <a:schemeClr val="accent1"/>
              </a:solidFill>
            </a:endParaRPr>
          </a:p>
        </p:txBody>
      </p:sp>
      <p:cxnSp>
        <p:nvCxnSpPr>
          <p:cNvPr id="13" name="Straight Arrow Connector 12">
            <a:extLst>
              <a:ext uri="{FF2B5EF4-FFF2-40B4-BE49-F238E27FC236}">
                <a16:creationId xmlns:a16="http://schemas.microsoft.com/office/drawing/2014/main" id="{00FAD968-426B-F5CC-E798-1576A2A5A2BC}"/>
              </a:ext>
            </a:extLst>
          </p:cNvPr>
          <p:cNvCxnSpPr>
            <a:cxnSpLocks/>
          </p:cNvCxnSpPr>
          <p:nvPr/>
        </p:nvCxnSpPr>
        <p:spPr>
          <a:xfrm flipH="1">
            <a:off x="3733101" y="4994154"/>
            <a:ext cx="1434517" cy="601023"/>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759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with medium confidence">
            <a:extLst>
              <a:ext uri="{FF2B5EF4-FFF2-40B4-BE49-F238E27FC236}">
                <a16:creationId xmlns:a16="http://schemas.microsoft.com/office/drawing/2014/main" id="{C7844246-7AAA-F39A-D5B5-A487216427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697" y="1155037"/>
            <a:ext cx="10620997" cy="5417180"/>
          </a:xfrm>
          <a:prstGeom prst="rect">
            <a:avLst/>
          </a:prstGeom>
        </p:spPr>
      </p:pic>
      <p:sp>
        <p:nvSpPr>
          <p:cNvPr id="23" name="TextBox 22">
            <a:extLst>
              <a:ext uri="{FF2B5EF4-FFF2-40B4-BE49-F238E27FC236}">
                <a16:creationId xmlns:a16="http://schemas.microsoft.com/office/drawing/2014/main" id="{7432BA1C-2027-B665-8A1C-3959BED698D8}"/>
              </a:ext>
            </a:extLst>
          </p:cNvPr>
          <p:cNvSpPr txBox="1"/>
          <p:nvPr/>
        </p:nvSpPr>
        <p:spPr>
          <a:xfrm>
            <a:off x="10691446" y="5002823"/>
            <a:ext cx="1178169" cy="369332"/>
          </a:xfrm>
          <a:prstGeom prst="rect">
            <a:avLst/>
          </a:prstGeom>
          <a:noFill/>
        </p:spPr>
        <p:txBody>
          <a:bodyPr wrap="square" rtlCol="0">
            <a:spAutoFit/>
          </a:bodyPr>
          <a:lstStyle/>
          <a:p>
            <a:endParaRPr lang="en-US" dirty="0"/>
          </a:p>
        </p:txBody>
      </p:sp>
      <p:sp>
        <p:nvSpPr>
          <p:cNvPr id="31" name="Title 1">
            <a:extLst>
              <a:ext uri="{FF2B5EF4-FFF2-40B4-BE49-F238E27FC236}">
                <a16:creationId xmlns:a16="http://schemas.microsoft.com/office/drawing/2014/main" id="{113E6277-9806-8EA7-940B-290AFC9D7859}"/>
              </a:ext>
            </a:extLst>
          </p:cNvPr>
          <p:cNvSpPr txBox="1">
            <a:spLocks/>
          </p:cNvSpPr>
          <p:nvPr/>
        </p:nvSpPr>
        <p:spPr>
          <a:xfrm>
            <a:off x="183108" y="276061"/>
            <a:ext cx="10515600" cy="1030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ltLang="zh-CN" dirty="0"/>
              <a:t>Front End by </a:t>
            </a:r>
            <a:r>
              <a:rPr lang="en-US" altLang="zh-CN" b="1" dirty="0">
                <a:solidFill>
                  <a:srgbClr val="0000FF"/>
                </a:solidFill>
              </a:rPr>
              <a:t>React </a:t>
            </a:r>
            <a:r>
              <a:rPr lang="en-US" altLang="zh-CN" dirty="0"/>
              <a:t>– Example </a:t>
            </a:r>
            <a:endParaRPr lang="zh-CN" altLang="en-US" dirty="0"/>
          </a:p>
        </p:txBody>
      </p:sp>
      <p:sp>
        <p:nvSpPr>
          <p:cNvPr id="43" name="TextBox 42">
            <a:extLst>
              <a:ext uri="{FF2B5EF4-FFF2-40B4-BE49-F238E27FC236}">
                <a16:creationId xmlns:a16="http://schemas.microsoft.com/office/drawing/2014/main" id="{150BE1A7-58D1-22FC-B225-22A3B00899AE}"/>
              </a:ext>
            </a:extLst>
          </p:cNvPr>
          <p:cNvSpPr txBox="1"/>
          <p:nvPr/>
        </p:nvSpPr>
        <p:spPr>
          <a:xfrm>
            <a:off x="6619874" y="2705100"/>
            <a:ext cx="4071571" cy="923330"/>
          </a:xfrm>
          <a:prstGeom prst="rect">
            <a:avLst/>
          </a:prstGeom>
          <a:noFill/>
        </p:spPr>
        <p:txBody>
          <a:bodyPr wrap="square" rtlCol="0">
            <a:spAutoFit/>
          </a:bodyPr>
          <a:lstStyle/>
          <a:p>
            <a:r>
              <a:rPr lang="en-US" b="1" dirty="0">
                <a:solidFill>
                  <a:srgbClr val="0000FF"/>
                </a:solidFill>
              </a:rPr>
              <a:t>Recommended approach to perform continuous analysis and frequency analysis</a:t>
            </a:r>
          </a:p>
        </p:txBody>
      </p:sp>
    </p:spTree>
    <p:extLst>
      <p:ext uri="{BB962C8B-B14F-4D97-AF65-F5344CB8AC3E}">
        <p14:creationId xmlns:p14="http://schemas.microsoft.com/office/powerpoint/2010/main" val="928734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 table&#10;&#10;Description automatically generated">
            <a:extLst>
              <a:ext uri="{FF2B5EF4-FFF2-40B4-BE49-F238E27FC236}">
                <a16:creationId xmlns:a16="http://schemas.microsoft.com/office/drawing/2014/main" id="{680E606E-BC6A-CE98-B4F5-394A6F988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362" y="1307178"/>
            <a:ext cx="10378993" cy="5407732"/>
          </a:xfrm>
          <a:prstGeom prst="rect">
            <a:avLst/>
          </a:prstGeom>
        </p:spPr>
      </p:pic>
      <p:pic>
        <p:nvPicPr>
          <p:cNvPr id="15" name="Picture 14" descr="Graphical user interface, application, table&#10;&#10;Description automatically generated">
            <a:extLst>
              <a:ext uri="{FF2B5EF4-FFF2-40B4-BE49-F238E27FC236}">
                <a16:creationId xmlns:a16="http://schemas.microsoft.com/office/drawing/2014/main" id="{886FA13B-EE44-2E1C-45D4-401F2E489B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364" y="1306286"/>
            <a:ext cx="10361904" cy="5380952"/>
          </a:xfrm>
          <a:prstGeom prst="rect">
            <a:avLst/>
          </a:prstGeom>
        </p:spPr>
      </p:pic>
      <p:sp>
        <p:nvSpPr>
          <p:cNvPr id="23" name="TextBox 22">
            <a:extLst>
              <a:ext uri="{FF2B5EF4-FFF2-40B4-BE49-F238E27FC236}">
                <a16:creationId xmlns:a16="http://schemas.microsoft.com/office/drawing/2014/main" id="{7432BA1C-2027-B665-8A1C-3959BED698D8}"/>
              </a:ext>
            </a:extLst>
          </p:cNvPr>
          <p:cNvSpPr txBox="1"/>
          <p:nvPr/>
        </p:nvSpPr>
        <p:spPr>
          <a:xfrm>
            <a:off x="10691446" y="5002823"/>
            <a:ext cx="1178169" cy="369332"/>
          </a:xfrm>
          <a:prstGeom prst="rect">
            <a:avLst/>
          </a:prstGeom>
          <a:noFill/>
        </p:spPr>
        <p:txBody>
          <a:bodyPr wrap="square" rtlCol="0">
            <a:spAutoFit/>
          </a:bodyPr>
          <a:lstStyle/>
          <a:p>
            <a:endParaRPr lang="en-US" dirty="0"/>
          </a:p>
        </p:txBody>
      </p:sp>
      <p:sp>
        <p:nvSpPr>
          <p:cNvPr id="31" name="Title 1">
            <a:extLst>
              <a:ext uri="{FF2B5EF4-FFF2-40B4-BE49-F238E27FC236}">
                <a16:creationId xmlns:a16="http://schemas.microsoft.com/office/drawing/2014/main" id="{113E6277-9806-8EA7-940B-290AFC9D7859}"/>
              </a:ext>
            </a:extLst>
          </p:cNvPr>
          <p:cNvSpPr txBox="1">
            <a:spLocks/>
          </p:cNvSpPr>
          <p:nvPr/>
        </p:nvSpPr>
        <p:spPr>
          <a:xfrm>
            <a:off x="183108" y="276061"/>
            <a:ext cx="10515600" cy="1030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ltLang="zh-CN" dirty="0"/>
              <a:t>Front End by </a:t>
            </a:r>
            <a:r>
              <a:rPr lang="en-US" altLang="zh-CN" b="1" dirty="0">
                <a:solidFill>
                  <a:srgbClr val="0000FF"/>
                </a:solidFill>
              </a:rPr>
              <a:t>React </a:t>
            </a:r>
            <a:r>
              <a:rPr lang="en-US" altLang="zh-CN" dirty="0"/>
              <a:t>– Example </a:t>
            </a:r>
            <a:endParaRPr lang="zh-CN" altLang="en-US" dirty="0"/>
          </a:p>
        </p:txBody>
      </p:sp>
      <p:pic>
        <p:nvPicPr>
          <p:cNvPr id="17" name="Picture 16" descr="Graphical user interface, application, table&#10;&#10;Description automatically generated">
            <a:extLst>
              <a:ext uri="{FF2B5EF4-FFF2-40B4-BE49-F238E27FC236}">
                <a16:creationId xmlns:a16="http://schemas.microsoft.com/office/drawing/2014/main" id="{5BBB4F04-7BA0-4A75-6789-1243774111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505" y="1306285"/>
            <a:ext cx="10361904" cy="5364979"/>
          </a:xfrm>
          <a:prstGeom prst="rect">
            <a:avLst/>
          </a:prstGeom>
        </p:spPr>
      </p:pic>
      <p:pic>
        <p:nvPicPr>
          <p:cNvPr id="19" name="Picture 18" descr="Table&#10;&#10;Description automatically generated">
            <a:extLst>
              <a:ext uri="{FF2B5EF4-FFF2-40B4-BE49-F238E27FC236}">
                <a16:creationId xmlns:a16="http://schemas.microsoft.com/office/drawing/2014/main" id="{35F0B897-8066-57F8-139F-5F8AF4AEAF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715" y="1318496"/>
            <a:ext cx="10346350" cy="5385096"/>
          </a:xfrm>
          <a:prstGeom prst="rect">
            <a:avLst/>
          </a:prstGeom>
        </p:spPr>
      </p:pic>
      <p:sp>
        <p:nvSpPr>
          <p:cNvPr id="12" name="TextBox 11">
            <a:extLst>
              <a:ext uri="{FF2B5EF4-FFF2-40B4-BE49-F238E27FC236}">
                <a16:creationId xmlns:a16="http://schemas.microsoft.com/office/drawing/2014/main" id="{A2C972AC-D266-5E3D-1C95-3BEE7A1AAF6A}"/>
              </a:ext>
            </a:extLst>
          </p:cNvPr>
          <p:cNvSpPr txBox="1"/>
          <p:nvPr/>
        </p:nvSpPr>
        <p:spPr>
          <a:xfrm>
            <a:off x="6846131" y="2969888"/>
            <a:ext cx="4071571" cy="369332"/>
          </a:xfrm>
          <a:prstGeom prst="rect">
            <a:avLst/>
          </a:prstGeom>
          <a:noFill/>
        </p:spPr>
        <p:txBody>
          <a:bodyPr wrap="square" rtlCol="0">
            <a:spAutoFit/>
          </a:bodyPr>
          <a:lstStyle/>
          <a:p>
            <a:r>
              <a:rPr lang="en-US" b="1" dirty="0" err="1">
                <a:solidFill>
                  <a:srgbClr val="0000FF"/>
                </a:solidFill>
              </a:rPr>
              <a:t>AEGiS</a:t>
            </a:r>
            <a:r>
              <a:rPr lang="en-US" b="1" dirty="0">
                <a:solidFill>
                  <a:srgbClr val="0000FF"/>
                </a:solidFill>
              </a:rPr>
              <a:t> analysis for PV Physician</a:t>
            </a:r>
          </a:p>
        </p:txBody>
      </p:sp>
    </p:spTree>
    <p:extLst>
      <p:ext uri="{BB962C8B-B14F-4D97-AF65-F5344CB8AC3E}">
        <p14:creationId xmlns:p14="http://schemas.microsoft.com/office/powerpoint/2010/main" val="26818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3D4C8-DEF1-FBF2-62B0-24EEC4250C24}"/>
              </a:ext>
            </a:extLst>
          </p:cNvPr>
          <p:cNvSpPr>
            <a:spLocks noGrp="1"/>
          </p:cNvSpPr>
          <p:nvPr>
            <p:ph type="title"/>
          </p:nvPr>
        </p:nvSpPr>
        <p:spPr/>
        <p:txBody>
          <a:bodyPr/>
          <a:lstStyle/>
          <a:p>
            <a:r>
              <a:rPr lang="en-US" altLang="zh-CN" dirty="0"/>
              <a:t>Our Needs</a:t>
            </a:r>
            <a:endParaRPr lang="zh-CN" altLang="en-US" dirty="0"/>
          </a:p>
        </p:txBody>
      </p:sp>
      <p:sp>
        <p:nvSpPr>
          <p:cNvPr id="3" name="Content Placeholder 2">
            <a:extLst>
              <a:ext uri="{FF2B5EF4-FFF2-40B4-BE49-F238E27FC236}">
                <a16:creationId xmlns:a16="http://schemas.microsoft.com/office/drawing/2014/main" id="{8BEBB2DA-D8B7-9324-5282-57DA406D6FE9}"/>
              </a:ext>
            </a:extLst>
          </p:cNvPr>
          <p:cNvSpPr>
            <a:spLocks noGrp="1"/>
          </p:cNvSpPr>
          <p:nvPr>
            <p:ph idx="1"/>
          </p:nvPr>
        </p:nvSpPr>
        <p:spPr>
          <a:xfrm>
            <a:off x="838200" y="1551531"/>
            <a:ext cx="10515600" cy="4767017"/>
          </a:xfrm>
        </p:spPr>
        <p:txBody>
          <a:bodyPr>
            <a:normAutofit lnSpcReduction="10000"/>
          </a:bodyPr>
          <a:lstStyle/>
          <a:p>
            <a:r>
              <a:rPr lang="zh-CN" altLang="en-US" b="1" dirty="0"/>
              <a:t>临床试验期间的安全性评价的主要目的是通过对安全性数据的持续监测、分析，评估药物安全性特征，及时识别出可疑且非预期严重不良反应等重大的风险，并采取适当措施充分控制风险，保护受试者的安全。</a:t>
            </a:r>
            <a:endParaRPr lang="en-US" altLang="zh-CN" b="1" i="1" dirty="0">
              <a:solidFill>
                <a:srgbClr val="333333"/>
              </a:solidFill>
              <a:latin typeface="-apple-system"/>
            </a:endParaRPr>
          </a:p>
          <a:p>
            <a:pPr marL="0" indent="0">
              <a:buNone/>
            </a:pPr>
            <a:r>
              <a:rPr lang="en-US" altLang="zh-CN" sz="2400" b="0" i="1" dirty="0">
                <a:solidFill>
                  <a:srgbClr val="333333"/>
                </a:solidFill>
                <a:effectLst/>
                <a:latin typeface="-apple-system"/>
              </a:rPr>
              <a:t>    –《</a:t>
            </a:r>
            <a:r>
              <a:rPr lang="zh-CN" altLang="en-US" sz="2400" b="0" i="1" dirty="0">
                <a:solidFill>
                  <a:srgbClr val="333333"/>
                </a:solidFill>
                <a:effectLst/>
                <a:latin typeface="-apple-system"/>
              </a:rPr>
              <a:t>新药临床安全性评价技术指导原则  </a:t>
            </a:r>
            <a:r>
              <a:rPr lang="en-US" altLang="zh-CN" sz="2400" b="0" i="1" dirty="0">
                <a:solidFill>
                  <a:srgbClr val="333333"/>
                </a:solidFill>
                <a:effectLst/>
                <a:latin typeface="-apple-system"/>
              </a:rPr>
              <a:t>2023</a:t>
            </a:r>
            <a:r>
              <a:rPr lang="zh-CN" altLang="en-US" sz="2400" b="0" i="1" dirty="0">
                <a:solidFill>
                  <a:srgbClr val="333333"/>
                </a:solidFill>
                <a:effectLst/>
                <a:latin typeface="-apple-system"/>
              </a:rPr>
              <a:t>年</a:t>
            </a:r>
            <a:r>
              <a:rPr lang="en-US" altLang="zh-CN" sz="2400" b="0" i="1" dirty="0">
                <a:solidFill>
                  <a:srgbClr val="333333"/>
                </a:solidFill>
                <a:effectLst/>
                <a:latin typeface="-apple-system"/>
              </a:rPr>
              <a:t>12</a:t>
            </a:r>
            <a:r>
              <a:rPr lang="zh-CN" altLang="en-US" sz="2400" b="0" i="1" dirty="0">
                <a:solidFill>
                  <a:srgbClr val="333333"/>
                </a:solidFill>
                <a:effectLst/>
                <a:latin typeface="-apple-system"/>
              </a:rPr>
              <a:t>月</a:t>
            </a:r>
            <a:r>
              <a:rPr lang="en-US" altLang="zh-CN" sz="2400" b="0" i="1" dirty="0">
                <a:solidFill>
                  <a:srgbClr val="333333"/>
                </a:solidFill>
                <a:effectLst/>
                <a:latin typeface="-apple-system"/>
              </a:rPr>
              <a:t>》</a:t>
            </a:r>
          </a:p>
          <a:p>
            <a:pPr marL="0" indent="0">
              <a:buNone/>
            </a:pPr>
            <a:endParaRPr lang="en-US" altLang="zh-CN" b="0" i="1" dirty="0">
              <a:solidFill>
                <a:srgbClr val="333333"/>
              </a:solidFill>
              <a:effectLst/>
              <a:latin typeface="-apple-system"/>
            </a:endParaRPr>
          </a:p>
          <a:p>
            <a:r>
              <a:rPr lang="en-US" altLang="zh-CN" b="1" dirty="0"/>
              <a:t>The important thing is to have a thoughtful process; a system in place to look for clinically important imbalances, applying the best clinical and quantitative judgment, while maintaining trial integrity</a:t>
            </a:r>
            <a:br>
              <a:rPr lang="en-US" altLang="zh-CN" b="1" i="1" dirty="0">
                <a:solidFill>
                  <a:srgbClr val="333333"/>
                </a:solidFill>
                <a:effectLst/>
                <a:latin typeface="-apple-system"/>
              </a:rPr>
            </a:br>
            <a:r>
              <a:rPr lang="en-US" altLang="zh-CN" b="1" i="1" dirty="0">
                <a:solidFill>
                  <a:srgbClr val="333333"/>
                </a:solidFill>
                <a:effectLst/>
                <a:latin typeface="-apple-system"/>
              </a:rPr>
              <a:t> </a:t>
            </a:r>
            <a:r>
              <a:rPr lang="en-US" altLang="zh-CN" sz="2400" b="0" i="1" dirty="0">
                <a:solidFill>
                  <a:srgbClr val="333333"/>
                </a:solidFill>
                <a:effectLst/>
                <a:latin typeface="+mn-ea"/>
              </a:rPr>
              <a:t>– Jacqueline Corrigan-</a:t>
            </a:r>
            <a:r>
              <a:rPr lang="en-US" altLang="zh-CN" sz="2400" b="0" i="1" dirty="0" err="1">
                <a:solidFill>
                  <a:srgbClr val="333333"/>
                </a:solidFill>
                <a:effectLst/>
                <a:latin typeface="+mn-ea"/>
              </a:rPr>
              <a:t>Curay</a:t>
            </a:r>
            <a:r>
              <a:rPr lang="en-US" altLang="zh-CN" sz="2400" b="0" i="1" dirty="0">
                <a:solidFill>
                  <a:srgbClr val="333333"/>
                </a:solidFill>
                <a:effectLst/>
                <a:latin typeface="+mn-ea"/>
              </a:rPr>
              <a:t> (Principal Deputy Center Director in the FDA’s Center for Drug Evaluation and Research)</a:t>
            </a:r>
            <a:endParaRPr lang="en-US" altLang="zh-CN" b="0" i="1" dirty="0">
              <a:solidFill>
                <a:srgbClr val="333333"/>
              </a:solidFill>
              <a:effectLst/>
              <a:latin typeface="+mn-ea"/>
            </a:endParaRPr>
          </a:p>
        </p:txBody>
      </p:sp>
    </p:spTree>
    <p:extLst>
      <p:ext uri="{BB962C8B-B14F-4D97-AF65-F5344CB8AC3E}">
        <p14:creationId xmlns:p14="http://schemas.microsoft.com/office/powerpoint/2010/main" val="1781417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EB5B6437-04FF-226D-AF70-88885ACED4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348" y="1303820"/>
            <a:ext cx="10628571" cy="5456324"/>
          </a:xfrm>
          <a:prstGeom prst="rect">
            <a:avLst/>
          </a:prstGeom>
        </p:spPr>
      </p:pic>
      <p:sp>
        <p:nvSpPr>
          <p:cNvPr id="31" name="Title 1">
            <a:extLst>
              <a:ext uri="{FF2B5EF4-FFF2-40B4-BE49-F238E27FC236}">
                <a16:creationId xmlns:a16="http://schemas.microsoft.com/office/drawing/2014/main" id="{113E6277-9806-8EA7-940B-290AFC9D7859}"/>
              </a:ext>
            </a:extLst>
          </p:cNvPr>
          <p:cNvSpPr txBox="1">
            <a:spLocks/>
          </p:cNvSpPr>
          <p:nvPr/>
        </p:nvSpPr>
        <p:spPr>
          <a:xfrm>
            <a:off x="183108" y="276061"/>
            <a:ext cx="10515600" cy="1030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ltLang="zh-CN" dirty="0"/>
              <a:t>Front End by </a:t>
            </a:r>
            <a:r>
              <a:rPr lang="en-US" altLang="zh-CN" b="1" dirty="0">
                <a:solidFill>
                  <a:srgbClr val="0000FF"/>
                </a:solidFill>
              </a:rPr>
              <a:t>React </a:t>
            </a:r>
            <a:r>
              <a:rPr lang="en-US" altLang="zh-CN" dirty="0"/>
              <a:t>– Example </a:t>
            </a:r>
            <a:endParaRPr lang="zh-CN" altLang="en-US" dirty="0"/>
          </a:p>
        </p:txBody>
      </p:sp>
      <p:sp>
        <p:nvSpPr>
          <p:cNvPr id="10" name="TextBox 9">
            <a:extLst>
              <a:ext uri="{FF2B5EF4-FFF2-40B4-BE49-F238E27FC236}">
                <a16:creationId xmlns:a16="http://schemas.microsoft.com/office/drawing/2014/main" id="{203E158C-4E6C-13CB-E284-3F4A2D2107FB}"/>
              </a:ext>
            </a:extLst>
          </p:cNvPr>
          <p:cNvSpPr txBox="1"/>
          <p:nvPr/>
        </p:nvSpPr>
        <p:spPr>
          <a:xfrm>
            <a:off x="7621068" y="2042135"/>
            <a:ext cx="3740530" cy="338554"/>
          </a:xfrm>
          <a:prstGeom prst="rect">
            <a:avLst/>
          </a:prstGeom>
          <a:noFill/>
        </p:spPr>
        <p:txBody>
          <a:bodyPr wrap="square" rtlCol="0">
            <a:spAutoFit/>
          </a:bodyPr>
          <a:lstStyle/>
          <a:p>
            <a:r>
              <a:rPr lang="en-US" sz="1600" b="1" dirty="0">
                <a:solidFill>
                  <a:srgbClr val="0000FF"/>
                </a:solidFill>
              </a:rPr>
              <a:t>Volcano plot</a:t>
            </a:r>
          </a:p>
        </p:txBody>
      </p:sp>
    </p:spTree>
    <p:extLst>
      <p:ext uri="{BB962C8B-B14F-4D97-AF65-F5344CB8AC3E}">
        <p14:creationId xmlns:p14="http://schemas.microsoft.com/office/powerpoint/2010/main" val="754983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1002E6A4-A25A-684D-6A48-E0A3CFE90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47" y="1304297"/>
            <a:ext cx="10628571" cy="5370137"/>
          </a:xfrm>
          <a:prstGeom prst="rect">
            <a:avLst/>
          </a:prstGeom>
        </p:spPr>
      </p:pic>
      <p:sp>
        <p:nvSpPr>
          <p:cNvPr id="31" name="Title 1">
            <a:extLst>
              <a:ext uri="{FF2B5EF4-FFF2-40B4-BE49-F238E27FC236}">
                <a16:creationId xmlns:a16="http://schemas.microsoft.com/office/drawing/2014/main" id="{113E6277-9806-8EA7-940B-290AFC9D7859}"/>
              </a:ext>
            </a:extLst>
          </p:cNvPr>
          <p:cNvSpPr txBox="1">
            <a:spLocks/>
          </p:cNvSpPr>
          <p:nvPr/>
        </p:nvSpPr>
        <p:spPr>
          <a:xfrm>
            <a:off x="183108" y="276061"/>
            <a:ext cx="10515600" cy="1030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ltLang="zh-CN" dirty="0"/>
              <a:t>Front End by </a:t>
            </a:r>
            <a:r>
              <a:rPr lang="en-US" altLang="zh-CN" b="1" dirty="0">
                <a:solidFill>
                  <a:srgbClr val="0000FF"/>
                </a:solidFill>
              </a:rPr>
              <a:t>React </a:t>
            </a:r>
            <a:r>
              <a:rPr lang="en-US" altLang="zh-CN" dirty="0"/>
              <a:t>– Example </a:t>
            </a:r>
            <a:endParaRPr lang="zh-CN" altLang="en-US" dirty="0"/>
          </a:p>
        </p:txBody>
      </p:sp>
      <p:pic>
        <p:nvPicPr>
          <p:cNvPr id="11" name="Picture 10" descr="Graphical user interface, application&#10;&#10;Description automatically generated">
            <a:extLst>
              <a:ext uri="{FF2B5EF4-FFF2-40B4-BE49-F238E27FC236}">
                <a16:creationId xmlns:a16="http://schemas.microsoft.com/office/drawing/2014/main" id="{63F1BA81-B640-2DD0-9F81-F9EC973065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088" y="1306660"/>
            <a:ext cx="10628571" cy="5367774"/>
          </a:xfrm>
          <a:prstGeom prst="rect">
            <a:avLst/>
          </a:prstGeom>
        </p:spPr>
      </p:pic>
      <p:pic>
        <p:nvPicPr>
          <p:cNvPr id="13" name="Picture 12" descr="Chart, histogram&#10;&#10;Description automatically generated">
            <a:extLst>
              <a:ext uri="{FF2B5EF4-FFF2-40B4-BE49-F238E27FC236}">
                <a16:creationId xmlns:a16="http://schemas.microsoft.com/office/drawing/2014/main" id="{AC183D44-4CD0-BB0D-7930-F868C7BC75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089" y="1304297"/>
            <a:ext cx="10628570" cy="5372854"/>
          </a:xfrm>
          <a:prstGeom prst="rect">
            <a:avLst/>
          </a:prstGeom>
        </p:spPr>
      </p:pic>
      <p:sp>
        <p:nvSpPr>
          <p:cNvPr id="10" name="TextBox 9">
            <a:extLst>
              <a:ext uri="{FF2B5EF4-FFF2-40B4-BE49-F238E27FC236}">
                <a16:creationId xmlns:a16="http://schemas.microsoft.com/office/drawing/2014/main" id="{203E158C-4E6C-13CB-E284-3F4A2D2107FB}"/>
              </a:ext>
            </a:extLst>
          </p:cNvPr>
          <p:cNvSpPr txBox="1"/>
          <p:nvPr/>
        </p:nvSpPr>
        <p:spPr>
          <a:xfrm>
            <a:off x="7493908" y="2058493"/>
            <a:ext cx="3204800" cy="584775"/>
          </a:xfrm>
          <a:prstGeom prst="rect">
            <a:avLst/>
          </a:prstGeom>
          <a:noFill/>
        </p:spPr>
        <p:txBody>
          <a:bodyPr wrap="square" rtlCol="0">
            <a:spAutoFit/>
          </a:bodyPr>
          <a:lstStyle/>
          <a:p>
            <a:r>
              <a:rPr lang="en-US" sz="1600" b="1" dirty="0">
                <a:solidFill>
                  <a:srgbClr val="0000FF"/>
                </a:solidFill>
              </a:rPr>
              <a:t>Example plot to view the distribution of  continuous data</a:t>
            </a:r>
          </a:p>
        </p:txBody>
      </p:sp>
    </p:spTree>
    <p:extLst>
      <p:ext uri="{BB962C8B-B14F-4D97-AF65-F5344CB8AC3E}">
        <p14:creationId xmlns:p14="http://schemas.microsoft.com/office/powerpoint/2010/main" val="415744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774F9E23-2D7C-7FE2-E271-8CC5E71C7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349" y="1312843"/>
            <a:ext cx="10623769" cy="5388672"/>
          </a:xfrm>
          <a:prstGeom prst="rect">
            <a:avLst/>
          </a:prstGeom>
        </p:spPr>
      </p:pic>
      <p:sp>
        <p:nvSpPr>
          <p:cNvPr id="31" name="Title 1">
            <a:extLst>
              <a:ext uri="{FF2B5EF4-FFF2-40B4-BE49-F238E27FC236}">
                <a16:creationId xmlns:a16="http://schemas.microsoft.com/office/drawing/2014/main" id="{113E6277-9806-8EA7-940B-290AFC9D7859}"/>
              </a:ext>
            </a:extLst>
          </p:cNvPr>
          <p:cNvSpPr txBox="1">
            <a:spLocks/>
          </p:cNvSpPr>
          <p:nvPr/>
        </p:nvSpPr>
        <p:spPr>
          <a:xfrm>
            <a:off x="183108" y="276061"/>
            <a:ext cx="10515600" cy="1030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ltLang="zh-CN" dirty="0"/>
              <a:t>Front End by </a:t>
            </a:r>
            <a:r>
              <a:rPr lang="en-US" altLang="zh-CN" b="1" dirty="0">
                <a:solidFill>
                  <a:srgbClr val="0000FF"/>
                </a:solidFill>
              </a:rPr>
              <a:t>React </a:t>
            </a:r>
            <a:r>
              <a:rPr lang="en-US" altLang="zh-CN" dirty="0"/>
              <a:t>– Example </a:t>
            </a:r>
            <a:endParaRPr lang="zh-CN" altLang="en-US" dirty="0"/>
          </a:p>
        </p:txBody>
      </p:sp>
      <p:sp>
        <p:nvSpPr>
          <p:cNvPr id="10" name="TextBox 9">
            <a:extLst>
              <a:ext uri="{FF2B5EF4-FFF2-40B4-BE49-F238E27FC236}">
                <a16:creationId xmlns:a16="http://schemas.microsoft.com/office/drawing/2014/main" id="{203E158C-4E6C-13CB-E284-3F4A2D2107FB}"/>
              </a:ext>
            </a:extLst>
          </p:cNvPr>
          <p:cNvSpPr txBox="1"/>
          <p:nvPr/>
        </p:nvSpPr>
        <p:spPr>
          <a:xfrm>
            <a:off x="7369398" y="2042135"/>
            <a:ext cx="3740530" cy="584775"/>
          </a:xfrm>
          <a:prstGeom prst="rect">
            <a:avLst/>
          </a:prstGeom>
          <a:noFill/>
        </p:spPr>
        <p:txBody>
          <a:bodyPr wrap="square" rtlCol="0">
            <a:spAutoFit/>
          </a:bodyPr>
          <a:lstStyle/>
          <a:p>
            <a:r>
              <a:rPr lang="en-US" sz="1600" b="1" dirty="0">
                <a:solidFill>
                  <a:srgbClr val="0000FF"/>
                </a:solidFill>
              </a:rPr>
              <a:t>Example plot to view worst post-baseline toxicity grade</a:t>
            </a:r>
          </a:p>
        </p:txBody>
      </p:sp>
    </p:spTree>
    <p:extLst>
      <p:ext uri="{BB962C8B-B14F-4D97-AF65-F5344CB8AC3E}">
        <p14:creationId xmlns:p14="http://schemas.microsoft.com/office/powerpoint/2010/main" val="172698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low confidence">
            <a:extLst>
              <a:ext uri="{FF2B5EF4-FFF2-40B4-BE49-F238E27FC236}">
                <a16:creationId xmlns:a16="http://schemas.microsoft.com/office/drawing/2014/main" id="{9303DAF9-2320-092E-2B29-D7A882383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350" y="1299764"/>
            <a:ext cx="10623768" cy="5416942"/>
          </a:xfrm>
          <a:prstGeom prst="rect">
            <a:avLst/>
          </a:prstGeom>
        </p:spPr>
      </p:pic>
      <p:sp>
        <p:nvSpPr>
          <p:cNvPr id="31" name="Title 1">
            <a:extLst>
              <a:ext uri="{FF2B5EF4-FFF2-40B4-BE49-F238E27FC236}">
                <a16:creationId xmlns:a16="http://schemas.microsoft.com/office/drawing/2014/main" id="{113E6277-9806-8EA7-940B-290AFC9D7859}"/>
              </a:ext>
            </a:extLst>
          </p:cNvPr>
          <p:cNvSpPr txBox="1">
            <a:spLocks/>
          </p:cNvSpPr>
          <p:nvPr/>
        </p:nvSpPr>
        <p:spPr>
          <a:xfrm>
            <a:off x="183108" y="276061"/>
            <a:ext cx="10515600" cy="1030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ltLang="zh-CN" dirty="0"/>
              <a:t>Front End by </a:t>
            </a:r>
            <a:r>
              <a:rPr lang="en-US" altLang="zh-CN" b="1" dirty="0">
                <a:solidFill>
                  <a:srgbClr val="0000FF"/>
                </a:solidFill>
              </a:rPr>
              <a:t>React </a:t>
            </a:r>
            <a:r>
              <a:rPr lang="en-US" altLang="zh-CN" dirty="0"/>
              <a:t>– Example </a:t>
            </a:r>
            <a:endParaRPr lang="zh-CN" altLang="en-US" dirty="0"/>
          </a:p>
        </p:txBody>
      </p:sp>
      <p:sp>
        <p:nvSpPr>
          <p:cNvPr id="10" name="TextBox 9">
            <a:extLst>
              <a:ext uri="{FF2B5EF4-FFF2-40B4-BE49-F238E27FC236}">
                <a16:creationId xmlns:a16="http://schemas.microsoft.com/office/drawing/2014/main" id="{203E158C-4E6C-13CB-E284-3F4A2D2107FB}"/>
              </a:ext>
            </a:extLst>
          </p:cNvPr>
          <p:cNvSpPr txBox="1"/>
          <p:nvPr/>
        </p:nvSpPr>
        <p:spPr>
          <a:xfrm>
            <a:off x="7369398" y="2042135"/>
            <a:ext cx="3740530" cy="584775"/>
          </a:xfrm>
          <a:prstGeom prst="rect">
            <a:avLst/>
          </a:prstGeom>
          <a:noFill/>
        </p:spPr>
        <p:txBody>
          <a:bodyPr wrap="square" rtlCol="0">
            <a:spAutoFit/>
          </a:bodyPr>
          <a:lstStyle/>
          <a:p>
            <a:r>
              <a:rPr lang="en-US" sz="1600" b="1" dirty="0">
                <a:solidFill>
                  <a:srgbClr val="0000FF"/>
                </a:solidFill>
              </a:rPr>
              <a:t>Example plot to view longitudinal data and adverse event data together</a:t>
            </a:r>
          </a:p>
        </p:txBody>
      </p:sp>
    </p:spTree>
    <p:extLst>
      <p:ext uri="{BB962C8B-B14F-4D97-AF65-F5344CB8AC3E}">
        <p14:creationId xmlns:p14="http://schemas.microsoft.com/office/powerpoint/2010/main" val="2415286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8689047F-0B7D-47DD-CD2A-F144BFBE66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350" y="1304297"/>
            <a:ext cx="10623768" cy="5403235"/>
          </a:xfrm>
          <a:prstGeom prst="rect">
            <a:avLst/>
          </a:prstGeom>
        </p:spPr>
      </p:pic>
      <p:sp>
        <p:nvSpPr>
          <p:cNvPr id="31" name="Title 1">
            <a:extLst>
              <a:ext uri="{FF2B5EF4-FFF2-40B4-BE49-F238E27FC236}">
                <a16:creationId xmlns:a16="http://schemas.microsoft.com/office/drawing/2014/main" id="{113E6277-9806-8EA7-940B-290AFC9D7859}"/>
              </a:ext>
            </a:extLst>
          </p:cNvPr>
          <p:cNvSpPr txBox="1">
            <a:spLocks/>
          </p:cNvSpPr>
          <p:nvPr/>
        </p:nvSpPr>
        <p:spPr>
          <a:xfrm>
            <a:off x="183108" y="276061"/>
            <a:ext cx="10515600" cy="1030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ltLang="zh-CN" dirty="0"/>
              <a:t>Front End by </a:t>
            </a:r>
            <a:r>
              <a:rPr lang="en-US" altLang="zh-CN" b="1" dirty="0">
                <a:solidFill>
                  <a:srgbClr val="0000FF"/>
                </a:solidFill>
              </a:rPr>
              <a:t>React </a:t>
            </a:r>
            <a:r>
              <a:rPr lang="en-US" altLang="zh-CN" dirty="0"/>
              <a:t>– Example </a:t>
            </a:r>
            <a:endParaRPr lang="zh-CN" altLang="en-US" dirty="0"/>
          </a:p>
        </p:txBody>
      </p:sp>
      <p:pic>
        <p:nvPicPr>
          <p:cNvPr id="6" name="Picture 5">
            <a:extLst>
              <a:ext uri="{FF2B5EF4-FFF2-40B4-BE49-F238E27FC236}">
                <a16:creationId xmlns:a16="http://schemas.microsoft.com/office/drawing/2014/main" id="{85D91A59-BBEE-B54F-C71B-38B57B4FF4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893" y="1304297"/>
            <a:ext cx="10623768" cy="5398049"/>
          </a:xfrm>
          <a:prstGeom prst="rect">
            <a:avLst/>
          </a:prstGeom>
        </p:spPr>
      </p:pic>
      <p:sp>
        <p:nvSpPr>
          <p:cNvPr id="10" name="TextBox 9">
            <a:extLst>
              <a:ext uri="{FF2B5EF4-FFF2-40B4-BE49-F238E27FC236}">
                <a16:creationId xmlns:a16="http://schemas.microsoft.com/office/drawing/2014/main" id="{203E158C-4E6C-13CB-E284-3F4A2D2107FB}"/>
              </a:ext>
            </a:extLst>
          </p:cNvPr>
          <p:cNvSpPr txBox="1"/>
          <p:nvPr/>
        </p:nvSpPr>
        <p:spPr>
          <a:xfrm>
            <a:off x="7280830" y="2074682"/>
            <a:ext cx="3740530" cy="338554"/>
          </a:xfrm>
          <a:prstGeom prst="rect">
            <a:avLst/>
          </a:prstGeom>
          <a:noFill/>
        </p:spPr>
        <p:txBody>
          <a:bodyPr wrap="square" rtlCol="0">
            <a:spAutoFit/>
          </a:bodyPr>
          <a:lstStyle/>
          <a:p>
            <a:r>
              <a:rPr lang="en-US" sz="1600" b="1" dirty="0">
                <a:solidFill>
                  <a:srgbClr val="0000FF"/>
                </a:solidFill>
              </a:rPr>
              <a:t>Example plot to view normal range</a:t>
            </a:r>
          </a:p>
        </p:txBody>
      </p:sp>
    </p:spTree>
    <p:extLst>
      <p:ext uri="{BB962C8B-B14F-4D97-AF65-F5344CB8AC3E}">
        <p14:creationId xmlns:p14="http://schemas.microsoft.com/office/powerpoint/2010/main" val="293293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C553596E-F5ED-E463-F3B8-F3D4C93DD5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812" y="1306287"/>
            <a:ext cx="10623306" cy="5419718"/>
          </a:xfrm>
          <a:prstGeom prst="rect">
            <a:avLst/>
          </a:prstGeom>
        </p:spPr>
      </p:pic>
      <p:sp>
        <p:nvSpPr>
          <p:cNvPr id="31" name="Title 1">
            <a:extLst>
              <a:ext uri="{FF2B5EF4-FFF2-40B4-BE49-F238E27FC236}">
                <a16:creationId xmlns:a16="http://schemas.microsoft.com/office/drawing/2014/main" id="{113E6277-9806-8EA7-940B-290AFC9D7859}"/>
              </a:ext>
            </a:extLst>
          </p:cNvPr>
          <p:cNvSpPr txBox="1">
            <a:spLocks/>
          </p:cNvSpPr>
          <p:nvPr/>
        </p:nvSpPr>
        <p:spPr>
          <a:xfrm>
            <a:off x="183108" y="276061"/>
            <a:ext cx="10515600" cy="1030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ltLang="zh-CN" dirty="0"/>
              <a:t>Front End by </a:t>
            </a:r>
            <a:r>
              <a:rPr lang="en-US" altLang="zh-CN" b="1" dirty="0">
                <a:solidFill>
                  <a:srgbClr val="0000FF"/>
                </a:solidFill>
              </a:rPr>
              <a:t>React </a:t>
            </a:r>
            <a:r>
              <a:rPr lang="en-US" altLang="zh-CN" dirty="0"/>
              <a:t>– Example </a:t>
            </a:r>
            <a:endParaRPr lang="zh-CN" altLang="en-US" dirty="0"/>
          </a:p>
        </p:txBody>
      </p:sp>
      <p:sp>
        <p:nvSpPr>
          <p:cNvPr id="10" name="TextBox 9">
            <a:extLst>
              <a:ext uri="{FF2B5EF4-FFF2-40B4-BE49-F238E27FC236}">
                <a16:creationId xmlns:a16="http://schemas.microsoft.com/office/drawing/2014/main" id="{203E158C-4E6C-13CB-E284-3F4A2D2107FB}"/>
              </a:ext>
            </a:extLst>
          </p:cNvPr>
          <p:cNvSpPr txBox="1"/>
          <p:nvPr/>
        </p:nvSpPr>
        <p:spPr>
          <a:xfrm>
            <a:off x="7621068" y="2042135"/>
            <a:ext cx="3740530" cy="338554"/>
          </a:xfrm>
          <a:prstGeom prst="rect">
            <a:avLst/>
          </a:prstGeom>
          <a:noFill/>
        </p:spPr>
        <p:txBody>
          <a:bodyPr wrap="square" rtlCol="0">
            <a:spAutoFit/>
          </a:bodyPr>
          <a:lstStyle/>
          <a:p>
            <a:r>
              <a:rPr lang="en-US" sz="1600" b="1" dirty="0">
                <a:solidFill>
                  <a:srgbClr val="0000FF"/>
                </a:solidFill>
              </a:rPr>
              <a:t>Scatter plot matrix</a:t>
            </a:r>
          </a:p>
        </p:txBody>
      </p:sp>
    </p:spTree>
    <p:extLst>
      <p:ext uri="{BB962C8B-B14F-4D97-AF65-F5344CB8AC3E}">
        <p14:creationId xmlns:p14="http://schemas.microsoft.com/office/powerpoint/2010/main" val="2929798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with medium confidence">
            <a:extLst>
              <a:ext uri="{FF2B5EF4-FFF2-40B4-BE49-F238E27FC236}">
                <a16:creationId xmlns:a16="http://schemas.microsoft.com/office/drawing/2014/main" id="{6388488F-2C28-4CB3-42D8-997A5B4F9F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349" y="1293409"/>
            <a:ext cx="10646595" cy="5417711"/>
          </a:xfrm>
          <a:prstGeom prst="rect">
            <a:avLst/>
          </a:prstGeom>
        </p:spPr>
      </p:pic>
      <p:sp>
        <p:nvSpPr>
          <p:cNvPr id="31" name="Title 1">
            <a:extLst>
              <a:ext uri="{FF2B5EF4-FFF2-40B4-BE49-F238E27FC236}">
                <a16:creationId xmlns:a16="http://schemas.microsoft.com/office/drawing/2014/main" id="{113E6277-9806-8EA7-940B-290AFC9D7859}"/>
              </a:ext>
            </a:extLst>
          </p:cNvPr>
          <p:cNvSpPr txBox="1">
            <a:spLocks/>
          </p:cNvSpPr>
          <p:nvPr/>
        </p:nvSpPr>
        <p:spPr>
          <a:xfrm>
            <a:off x="183108" y="276061"/>
            <a:ext cx="10515600" cy="1030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ltLang="zh-CN" dirty="0"/>
              <a:t>Front End by </a:t>
            </a:r>
            <a:r>
              <a:rPr lang="en-US" altLang="zh-CN" b="1" dirty="0">
                <a:solidFill>
                  <a:srgbClr val="0000FF"/>
                </a:solidFill>
              </a:rPr>
              <a:t>React </a:t>
            </a:r>
            <a:r>
              <a:rPr lang="en-US" altLang="zh-CN" dirty="0"/>
              <a:t>– Example </a:t>
            </a:r>
            <a:endParaRPr lang="zh-CN" altLang="en-US" dirty="0"/>
          </a:p>
        </p:txBody>
      </p:sp>
      <p:sp>
        <p:nvSpPr>
          <p:cNvPr id="10" name="TextBox 9">
            <a:extLst>
              <a:ext uri="{FF2B5EF4-FFF2-40B4-BE49-F238E27FC236}">
                <a16:creationId xmlns:a16="http://schemas.microsoft.com/office/drawing/2014/main" id="{203E158C-4E6C-13CB-E284-3F4A2D2107FB}"/>
              </a:ext>
            </a:extLst>
          </p:cNvPr>
          <p:cNvSpPr txBox="1"/>
          <p:nvPr/>
        </p:nvSpPr>
        <p:spPr>
          <a:xfrm>
            <a:off x="7553956" y="2323635"/>
            <a:ext cx="3740530" cy="338554"/>
          </a:xfrm>
          <a:prstGeom prst="rect">
            <a:avLst/>
          </a:prstGeom>
          <a:noFill/>
        </p:spPr>
        <p:txBody>
          <a:bodyPr wrap="square" rtlCol="0">
            <a:spAutoFit/>
          </a:bodyPr>
          <a:lstStyle/>
          <a:p>
            <a:r>
              <a:rPr lang="en-US" sz="1600" b="1" dirty="0" err="1">
                <a:solidFill>
                  <a:srgbClr val="0000FF"/>
                </a:solidFill>
              </a:rPr>
              <a:t>eDISH</a:t>
            </a:r>
            <a:r>
              <a:rPr lang="en-US" sz="1600" b="1" dirty="0">
                <a:solidFill>
                  <a:srgbClr val="0000FF"/>
                </a:solidFill>
              </a:rPr>
              <a:t> plot</a:t>
            </a:r>
          </a:p>
        </p:txBody>
      </p:sp>
    </p:spTree>
    <p:extLst>
      <p:ext uri="{BB962C8B-B14F-4D97-AF65-F5344CB8AC3E}">
        <p14:creationId xmlns:p14="http://schemas.microsoft.com/office/powerpoint/2010/main" val="3264294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02F809-05AE-ED99-5D49-AF4188CEED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350" y="1303523"/>
            <a:ext cx="10623768" cy="5449614"/>
          </a:xfrm>
          <a:prstGeom prst="rect">
            <a:avLst/>
          </a:prstGeom>
        </p:spPr>
      </p:pic>
      <p:sp>
        <p:nvSpPr>
          <p:cNvPr id="31" name="Title 1">
            <a:extLst>
              <a:ext uri="{FF2B5EF4-FFF2-40B4-BE49-F238E27FC236}">
                <a16:creationId xmlns:a16="http://schemas.microsoft.com/office/drawing/2014/main" id="{113E6277-9806-8EA7-940B-290AFC9D7859}"/>
              </a:ext>
            </a:extLst>
          </p:cNvPr>
          <p:cNvSpPr txBox="1">
            <a:spLocks/>
          </p:cNvSpPr>
          <p:nvPr/>
        </p:nvSpPr>
        <p:spPr>
          <a:xfrm>
            <a:off x="183108" y="276061"/>
            <a:ext cx="10515600" cy="1030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ltLang="zh-CN" dirty="0"/>
              <a:t>Front End by </a:t>
            </a:r>
            <a:r>
              <a:rPr lang="en-US" altLang="zh-CN" b="1" dirty="0">
                <a:solidFill>
                  <a:srgbClr val="0000FF"/>
                </a:solidFill>
              </a:rPr>
              <a:t>React </a:t>
            </a:r>
            <a:r>
              <a:rPr lang="en-US" altLang="zh-CN" dirty="0"/>
              <a:t>– Example </a:t>
            </a:r>
            <a:endParaRPr lang="zh-CN" altLang="en-US" dirty="0"/>
          </a:p>
        </p:txBody>
      </p:sp>
      <p:sp>
        <p:nvSpPr>
          <p:cNvPr id="10" name="TextBox 9">
            <a:extLst>
              <a:ext uri="{FF2B5EF4-FFF2-40B4-BE49-F238E27FC236}">
                <a16:creationId xmlns:a16="http://schemas.microsoft.com/office/drawing/2014/main" id="{203E158C-4E6C-13CB-E284-3F4A2D2107FB}"/>
              </a:ext>
            </a:extLst>
          </p:cNvPr>
          <p:cNvSpPr txBox="1"/>
          <p:nvPr/>
        </p:nvSpPr>
        <p:spPr>
          <a:xfrm>
            <a:off x="7621068" y="2042135"/>
            <a:ext cx="3740530" cy="338554"/>
          </a:xfrm>
          <a:prstGeom prst="rect">
            <a:avLst/>
          </a:prstGeom>
          <a:noFill/>
        </p:spPr>
        <p:txBody>
          <a:bodyPr wrap="square" rtlCol="0">
            <a:spAutoFit/>
          </a:bodyPr>
          <a:lstStyle/>
          <a:p>
            <a:r>
              <a:rPr lang="en-US" sz="1600" b="1" dirty="0">
                <a:solidFill>
                  <a:srgbClr val="0000FF"/>
                </a:solidFill>
              </a:rPr>
              <a:t>QTc Prolongation/Anormal ECG plot</a:t>
            </a:r>
          </a:p>
        </p:txBody>
      </p:sp>
    </p:spTree>
    <p:extLst>
      <p:ext uri="{BB962C8B-B14F-4D97-AF65-F5344CB8AC3E}">
        <p14:creationId xmlns:p14="http://schemas.microsoft.com/office/powerpoint/2010/main" val="3650264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CE3301F9-F2F7-A750-AD87-63D61C16C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350" y="1298486"/>
            <a:ext cx="10623769" cy="5410428"/>
          </a:xfrm>
          <a:prstGeom prst="rect">
            <a:avLst/>
          </a:prstGeom>
        </p:spPr>
      </p:pic>
      <p:sp>
        <p:nvSpPr>
          <p:cNvPr id="31" name="Title 1">
            <a:extLst>
              <a:ext uri="{FF2B5EF4-FFF2-40B4-BE49-F238E27FC236}">
                <a16:creationId xmlns:a16="http://schemas.microsoft.com/office/drawing/2014/main" id="{113E6277-9806-8EA7-940B-290AFC9D7859}"/>
              </a:ext>
            </a:extLst>
          </p:cNvPr>
          <p:cNvSpPr txBox="1">
            <a:spLocks/>
          </p:cNvSpPr>
          <p:nvPr/>
        </p:nvSpPr>
        <p:spPr>
          <a:xfrm>
            <a:off x="183108" y="276061"/>
            <a:ext cx="10515600" cy="1030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ltLang="zh-CN" dirty="0"/>
              <a:t>Front End by </a:t>
            </a:r>
            <a:r>
              <a:rPr lang="en-US" altLang="zh-CN" b="1" dirty="0">
                <a:solidFill>
                  <a:srgbClr val="0000FF"/>
                </a:solidFill>
              </a:rPr>
              <a:t>React </a:t>
            </a:r>
            <a:r>
              <a:rPr lang="en-US" altLang="zh-CN" dirty="0"/>
              <a:t>– Example </a:t>
            </a:r>
            <a:endParaRPr lang="zh-CN" altLang="en-US" dirty="0"/>
          </a:p>
        </p:txBody>
      </p:sp>
      <p:sp>
        <p:nvSpPr>
          <p:cNvPr id="10" name="TextBox 9">
            <a:extLst>
              <a:ext uri="{FF2B5EF4-FFF2-40B4-BE49-F238E27FC236}">
                <a16:creationId xmlns:a16="http://schemas.microsoft.com/office/drawing/2014/main" id="{203E158C-4E6C-13CB-E284-3F4A2D2107FB}"/>
              </a:ext>
            </a:extLst>
          </p:cNvPr>
          <p:cNvSpPr txBox="1"/>
          <p:nvPr/>
        </p:nvSpPr>
        <p:spPr>
          <a:xfrm>
            <a:off x="7621068" y="2042135"/>
            <a:ext cx="3740530" cy="338554"/>
          </a:xfrm>
          <a:prstGeom prst="rect">
            <a:avLst/>
          </a:prstGeom>
          <a:noFill/>
        </p:spPr>
        <p:txBody>
          <a:bodyPr wrap="square" rtlCol="0">
            <a:spAutoFit/>
          </a:bodyPr>
          <a:lstStyle/>
          <a:p>
            <a:r>
              <a:rPr lang="en-US" sz="1600" b="1" dirty="0">
                <a:solidFill>
                  <a:srgbClr val="0000FF"/>
                </a:solidFill>
              </a:rPr>
              <a:t>Spider Plot</a:t>
            </a:r>
          </a:p>
        </p:txBody>
      </p:sp>
    </p:spTree>
    <p:extLst>
      <p:ext uri="{BB962C8B-B14F-4D97-AF65-F5344CB8AC3E}">
        <p14:creationId xmlns:p14="http://schemas.microsoft.com/office/powerpoint/2010/main" val="3964727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waterfall chart&#10;&#10;Description automatically generated">
            <a:extLst>
              <a:ext uri="{FF2B5EF4-FFF2-40B4-BE49-F238E27FC236}">
                <a16:creationId xmlns:a16="http://schemas.microsoft.com/office/drawing/2014/main" id="{5886C704-14E7-AF50-5692-C7B6A5A94F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350" y="1304297"/>
            <a:ext cx="10623769" cy="5399803"/>
          </a:xfrm>
          <a:prstGeom prst="rect">
            <a:avLst/>
          </a:prstGeom>
        </p:spPr>
      </p:pic>
      <p:sp>
        <p:nvSpPr>
          <p:cNvPr id="31" name="Title 1">
            <a:extLst>
              <a:ext uri="{FF2B5EF4-FFF2-40B4-BE49-F238E27FC236}">
                <a16:creationId xmlns:a16="http://schemas.microsoft.com/office/drawing/2014/main" id="{113E6277-9806-8EA7-940B-290AFC9D7859}"/>
              </a:ext>
            </a:extLst>
          </p:cNvPr>
          <p:cNvSpPr txBox="1">
            <a:spLocks/>
          </p:cNvSpPr>
          <p:nvPr/>
        </p:nvSpPr>
        <p:spPr>
          <a:xfrm>
            <a:off x="183108" y="276061"/>
            <a:ext cx="10515600" cy="1030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ltLang="zh-CN" dirty="0"/>
              <a:t>Front End by </a:t>
            </a:r>
            <a:r>
              <a:rPr lang="en-US" altLang="zh-CN" b="1" dirty="0">
                <a:solidFill>
                  <a:srgbClr val="0000FF"/>
                </a:solidFill>
              </a:rPr>
              <a:t>React </a:t>
            </a:r>
            <a:r>
              <a:rPr lang="en-US" altLang="zh-CN" dirty="0"/>
              <a:t>– Example </a:t>
            </a:r>
            <a:endParaRPr lang="zh-CN" altLang="en-US" dirty="0"/>
          </a:p>
        </p:txBody>
      </p:sp>
      <p:sp>
        <p:nvSpPr>
          <p:cNvPr id="10" name="TextBox 9">
            <a:extLst>
              <a:ext uri="{FF2B5EF4-FFF2-40B4-BE49-F238E27FC236}">
                <a16:creationId xmlns:a16="http://schemas.microsoft.com/office/drawing/2014/main" id="{203E158C-4E6C-13CB-E284-3F4A2D2107FB}"/>
              </a:ext>
            </a:extLst>
          </p:cNvPr>
          <p:cNvSpPr txBox="1"/>
          <p:nvPr/>
        </p:nvSpPr>
        <p:spPr>
          <a:xfrm>
            <a:off x="7621068" y="2042135"/>
            <a:ext cx="3740530" cy="338554"/>
          </a:xfrm>
          <a:prstGeom prst="rect">
            <a:avLst/>
          </a:prstGeom>
          <a:noFill/>
        </p:spPr>
        <p:txBody>
          <a:bodyPr wrap="square" rtlCol="0">
            <a:spAutoFit/>
          </a:bodyPr>
          <a:lstStyle/>
          <a:p>
            <a:r>
              <a:rPr lang="en-US" sz="1600" b="1" dirty="0">
                <a:solidFill>
                  <a:srgbClr val="0000FF"/>
                </a:solidFill>
              </a:rPr>
              <a:t>Waterfall Plot</a:t>
            </a:r>
          </a:p>
        </p:txBody>
      </p:sp>
    </p:spTree>
    <p:extLst>
      <p:ext uri="{BB962C8B-B14F-4D97-AF65-F5344CB8AC3E}">
        <p14:creationId xmlns:p14="http://schemas.microsoft.com/office/powerpoint/2010/main" val="3739256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CBA6F-5ADF-F8BF-6288-EF7C20CD4036}"/>
              </a:ext>
            </a:extLst>
          </p:cNvPr>
          <p:cNvSpPr>
            <a:spLocks noGrp="1"/>
          </p:cNvSpPr>
          <p:nvPr>
            <p:ph type="title"/>
          </p:nvPr>
        </p:nvSpPr>
        <p:spPr/>
        <p:txBody>
          <a:bodyPr/>
          <a:lstStyle/>
          <a:p>
            <a:r>
              <a:rPr lang="en-US" altLang="zh-CN" dirty="0"/>
              <a:t>Today’s Challenges</a:t>
            </a:r>
            <a:endParaRPr lang="zh-CN" altLang="en-US" dirty="0"/>
          </a:p>
        </p:txBody>
      </p:sp>
      <p:sp>
        <p:nvSpPr>
          <p:cNvPr id="3" name="Content Placeholder 2">
            <a:extLst>
              <a:ext uri="{FF2B5EF4-FFF2-40B4-BE49-F238E27FC236}">
                <a16:creationId xmlns:a16="http://schemas.microsoft.com/office/drawing/2014/main" id="{874FE776-31E7-C79E-C7AE-2E6E8C902A0E}"/>
              </a:ext>
            </a:extLst>
          </p:cNvPr>
          <p:cNvSpPr>
            <a:spLocks noGrp="1"/>
          </p:cNvSpPr>
          <p:nvPr>
            <p:ph idx="1"/>
          </p:nvPr>
        </p:nvSpPr>
        <p:spPr/>
        <p:txBody>
          <a:bodyPr/>
          <a:lstStyle/>
          <a:p>
            <a:r>
              <a:rPr lang="en-US" altLang="zh-CN" dirty="0"/>
              <a:t>How to effectively implement real-time monitoring and visualization of clinical data for the purpose of enhancing medical scientific review and ensuring data quality</a:t>
            </a:r>
          </a:p>
          <a:p>
            <a:endParaRPr lang="en-US" altLang="zh-CN" dirty="0"/>
          </a:p>
          <a:p>
            <a:r>
              <a:rPr lang="en-US" altLang="zh-CN" dirty="0"/>
              <a:t>How to break down the barrier of difficulty in sharing clinical data across different functions and various contents</a:t>
            </a:r>
          </a:p>
          <a:p>
            <a:endParaRPr lang="en-US" altLang="zh-CN" dirty="0"/>
          </a:p>
          <a:p>
            <a:r>
              <a:rPr lang="en-US" altLang="zh-CN" dirty="0"/>
              <a:t>How to conduct the Ongoing Aggregate Safety Evaluations (OASEs) to enhance the efficiency and speed of decision making during the trial</a:t>
            </a:r>
          </a:p>
          <a:p>
            <a:endParaRPr lang="en-US" altLang="zh-CN" dirty="0"/>
          </a:p>
          <a:p>
            <a:endParaRPr lang="zh-CN" altLang="en-US" dirty="0"/>
          </a:p>
        </p:txBody>
      </p:sp>
    </p:spTree>
    <p:extLst>
      <p:ext uri="{BB962C8B-B14F-4D97-AF65-F5344CB8AC3E}">
        <p14:creationId xmlns:p14="http://schemas.microsoft.com/office/powerpoint/2010/main" val="517910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chart&#10;&#10;Description automatically generated">
            <a:extLst>
              <a:ext uri="{FF2B5EF4-FFF2-40B4-BE49-F238E27FC236}">
                <a16:creationId xmlns:a16="http://schemas.microsoft.com/office/drawing/2014/main" id="{4064A716-AE28-DF5F-4D2F-84738519B6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12" y="1306743"/>
            <a:ext cx="10623768" cy="5413656"/>
          </a:xfrm>
          <a:prstGeom prst="rect">
            <a:avLst/>
          </a:prstGeom>
        </p:spPr>
      </p:pic>
      <p:sp>
        <p:nvSpPr>
          <p:cNvPr id="31" name="Title 1">
            <a:extLst>
              <a:ext uri="{FF2B5EF4-FFF2-40B4-BE49-F238E27FC236}">
                <a16:creationId xmlns:a16="http://schemas.microsoft.com/office/drawing/2014/main" id="{113E6277-9806-8EA7-940B-290AFC9D7859}"/>
              </a:ext>
            </a:extLst>
          </p:cNvPr>
          <p:cNvSpPr txBox="1">
            <a:spLocks/>
          </p:cNvSpPr>
          <p:nvPr/>
        </p:nvSpPr>
        <p:spPr>
          <a:xfrm>
            <a:off x="183108" y="276061"/>
            <a:ext cx="10515600" cy="1030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ltLang="zh-CN" dirty="0"/>
              <a:t>Front End by </a:t>
            </a:r>
            <a:r>
              <a:rPr lang="en-US" altLang="zh-CN" b="1" dirty="0">
                <a:solidFill>
                  <a:srgbClr val="0000FF"/>
                </a:solidFill>
              </a:rPr>
              <a:t>React </a:t>
            </a:r>
            <a:r>
              <a:rPr lang="en-US" altLang="zh-CN" dirty="0"/>
              <a:t>– Example </a:t>
            </a:r>
            <a:endParaRPr lang="zh-CN" altLang="en-US" dirty="0"/>
          </a:p>
        </p:txBody>
      </p:sp>
      <p:sp>
        <p:nvSpPr>
          <p:cNvPr id="10" name="TextBox 9">
            <a:extLst>
              <a:ext uri="{FF2B5EF4-FFF2-40B4-BE49-F238E27FC236}">
                <a16:creationId xmlns:a16="http://schemas.microsoft.com/office/drawing/2014/main" id="{203E158C-4E6C-13CB-E284-3F4A2D2107FB}"/>
              </a:ext>
            </a:extLst>
          </p:cNvPr>
          <p:cNvSpPr txBox="1"/>
          <p:nvPr/>
        </p:nvSpPr>
        <p:spPr>
          <a:xfrm>
            <a:off x="7621068" y="2042135"/>
            <a:ext cx="3740530" cy="338554"/>
          </a:xfrm>
          <a:prstGeom prst="rect">
            <a:avLst/>
          </a:prstGeom>
          <a:noFill/>
        </p:spPr>
        <p:txBody>
          <a:bodyPr wrap="square" rtlCol="0">
            <a:spAutoFit/>
          </a:bodyPr>
          <a:lstStyle/>
          <a:p>
            <a:r>
              <a:rPr lang="en-US" sz="1600" b="1" dirty="0">
                <a:solidFill>
                  <a:srgbClr val="0000FF"/>
                </a:solidFill>
              </a:rPr>
              <a:t>Swimmer Plot</a:t>
            </a:r>
          </a:p>
        </p:txBody>
      </p:sp>
    </p:spTree>
    <p:extLst>
      <p:ext uri="{BB962C8B-B14F-4D97-AF65-F5344CB8AC3E}">
        <p14:creationId xmlns:p14="http://schemas.microsoft.com/office/powerpoint/2010/main" val="4026447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box and whisker chart&#10;&#10;Description automatically generated">
            <a:extLst>
              <a:ext uri="{FF2B5EF4-FFF2-40B4-BE49-F238E27FC236}">
                <a16:creationId xmlns:a16="http://schemas.microsoft.com/office/drawing/2014/main" id="{3708EBB6-2DE7-C85C-349F-A961F0385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349" y="1328790"/>
            <a:ext cx="10623769" cy="5431983"/>
          </a:xfrm>
          <a:prstGeom prst="rect">
            <a:avLst/>
          </a:prstGeom>
        </p:spPr>
      </p:pic>
      <p:sp>
        <p:nvSpPr>
          <p:cNvPr id="31" name="Title 1">
            <a:extLst>
              <a:ext uri="{FF2B5EF4-FFF2-40B4-BE49-F238E27FC236}">
                <a16:creationId xmlns:a16="http://schemas.microsoft.com/office/drawing/2014/main" id="{113E6277-9806-8EA7-940B-290AFC9D7859}"/>
              </a:ext>
            </a:extLst>
          </p:cNvPr>
          <p:cNvSpPr txBox="1">
            <a:spLocks/>
          </p:cNvSpPr>
          <p:nvPr/>
        </p:nvSpPr>
        <p:spPr>
          <a:xfrm>
            <a:off x="183108" y="276061"/>
            <a:ext cx="10515600" cy="1030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ltLang="zh-CN" dirty="0"/>
              <a:t>Front End by </a:t>
            </a:r>
            <a:r>
              <a:rPr lang="en-US" altLang="zh-CN" b="1" dirty="0">
                <a:solidFill>
                  <a:srgbClr val="0000FF"/>
                </a:solidFill>
              </a:rPr>
              <a:t>React </a:t>
            </a:r>
            <a:r>
              <a:rPr lang="en-US" altLang="zh-CN" dirty="0"/>
              <a:t>– Example </a:t>
            </a:r>
            <a:endParaRPr lang="zh-CN" altLang="en-US" dirty="0"/>
          </a:p>
        </p:txBody>
      </p:sp>
      <p:sp>
        <p:nvSpPr>
          <p:cNvPr id="10" name="TextBox 9">
            <a:extLst>
              <a:ext uri="{FF2B5EF4-FFF2-40B4-BE49-F238E27FC236}">
                <a16:creationId xmlns:a16="http://schemas.microsoft.com/office/drawing/2014/main" id="{203E158C-4E6C-13CB-E284-3F4A2D2107FB}"/>
              </a:ext>
            </a:extLst>
          </p:cNvPr>
          <p:cNvSpPr txBox="1"/>
          <p:nvPr/>
        </p:nvSpPr>
        <p:spPr>
          <a:xfrm>
            <a:off x="7621068" y="2042135"/>
            <a:ext cx="3740530" cy="338554"/>
          </a:xfrm>
          <a:prstGeom prst="rect">
            <a:avLst/>
          </a:prstGeom>
          <a:noFill/>
        </p:spPr>
        <p:txBody>
          <a:bodyPr wrap="square" rtlCol="0">
            <a:spAutoFit/>
          </a:bodyPr>
          <a:lstStyle/>
          <a:p>
            <a:r>
              <a:rPr lang="en-US" sz="1600" b="1" dirty="0">
                <a:solidFill>
                  <a:srgbClr val="0000FF"/>
                </a:solidFill>
              </a:rPr>
              <a:t>KM Plot</a:t>
            </a:r>
          </a:p>
        </p:txBody>
      </p:sp>
    </p:spTree>
    <p:extLst>
      <p:ext uri="{BB962C8B-B14F-4D97-AF65-F5344CB8AC3E}">
        <p14:creationId xmlns:p14="http://schemas.microsoft.com/office/powerpoint/2010/main" val="1410178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with medium confidence">
            <a:extLst>
              <a:ext uri="{FF2B5EF4-FFF2-40B4-BE49-F238E27FC236}">
                <a16:creationId xmlns:a16="http://schemas.microsoft.com/office/drawing/2014/main" id="{FDED3675-51C3-C865-717E-7C0B96497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351" y="1266160"/>
            <a:ext cx="10698708" cy="5444230"/>
          </a:xfrm>
          <a:prstGeom prst="rect">
            <a:avLst/>
          </a:prstGeom>
        </p:spPr>
      </p:pic>
      <p:sp>
        <p:nvSpPr>
          <p:cNvPr id="31" name="Title 1">
            <a:extLst>
              <a:ext uri="{FF2B5EF4-FFF2-40B4-BE49-F238E27FC236}">
                <a16:creationId xmlns:a16="http://schemas.microsoft.com/office/drawing/2014/main" id="{113E6277-9806-8EA7-940B-290AFC9D7859}"/>
              </a:ext>
            </a:extLst>
          </p:cNvPr>
          <p:cNvSpPr txBox="1">
            <a:spLocks/>
          </p:cNvSpPr>
          <p:nvPr/>
        </p:nvSpPr>
        <p:spPr>
          <a:xfrm>
            <a:off x="183108" y="276061"/>
            <a:ext cx="10515600" cy="1030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ltLang="zh-CN" dirty="0"/>
              <a:t>Front End by </a:t>
            </a:r>
            <a:r>
              <a:rPr lang="en-US" altLang="zh-CN" b="1" dirty="0">
                <a:solidFill>
                  <a:srgbClr val="0000FF"/>
                </a:solidFill>
              </a:rPr>
              <a:t>React </a:t>
            </a:r>
            <a:r>
              <a:rPr lang="en-US" altLang="zh-CN" dirty="0"/>
              <a:t>- Example </a:t>
            </a:r>
            <a:endParaRPr lang="zh-CN" altLang="en-US" dirty="0"/>
          </a:p>
        </p:txBody>
      </p:sp>
      <p:sp>
        <p:nvSpPr>
          <p:cNvPr id="10" name="TextBox 9">
            <a:extLst>
              <a:ext uri="{FF2B5EF4-FFF2-40B4-BE49-F238E27FC236}">
                <a16:creationId xmlns:a16="http://schemas.microsoft.com/office/drawing/2014/main" id="{203E158C-4E6C-13CB-E284-3F4A2D2107FB}"/>
              </a:ext>
            </a:extLst>
          </p:cNvPr>
          <p:cNvSpPr txBox="1"/>
          <p:nvPr/>
        </p:nvSpPr>
        <p:spPr>
          <a:xfrm>
            <a:off x="7355772" y="2108741"/>
            <a:ext cx="3740530" cy="584775"/>
          </a:xfrm>
          <a:prstGeom prst="rect">
            <a:avLst/>
          </a:prstGeom>
          <a:noFill/>
        </p:spPr>
        <p:txBody>
          <a:bodyPr wrap="square" rtlCol="0">
            <a:spAutoFit/>
          </a:bodyPr>
          <a:lstStyle/>
          <a:p>
            <a:r>
              <a:rPr lang="en-US" sz="1600" dirty="0">
                <a:solidFill>
                  <a:schemeClr val="accent1"/>
                </a:solidFill>
              </a:rPr>
              <a:t>users can </a:t>
            </a:r>
            <a:r>
              <a:rPr lang="en-US" sz="1600" b="1" dirty="0">
                <a:solidFill>
                  <a:srgbClr val="0000FF"/>
                </a:solidFill>
              </a:rPr>
              <a:t>interact with plot</a:t>
            </a:r>
          </a:p>
          <a:p>
            <a:r>
              <a:rPr lang="en-US" sz="1600" dirty="0">
                <a:solidFill>
                  <a:schemeClr val="accent1">
                    <a:lumMod val="75000"/>
                  </a:schemeClr>
                </a:solidFill>
              </a:rPr>
              <a:t>e.g.</a:t>
            </a:r>
            <a:r>
              <a:rPr lang="en-US" sz="1600" b="1" dirty="0">
                <a:solidFill>
                  <a:srgbClr val="0000FF"/>
                </a:solidFill>
              </a:rPr>
              <a:t> hover information, click event</a:t>
            </a:r>
          </a:p>
        </p:txBody>
      </p:sp>
      <p:pic>
        <p:nvPicPr>
          <p:cNvPr id="7" name="Picture 6" descr="Graphical user interface&#10;&#10;Description automatically generated with medium confidence">
            <a:extLst>
              <a:ext uri="{FF2B5EF4-FFF2-40B4-BE49-F238E27FC236}">
                <a16:creationId xmlns:a16="http://schemas.microsoft.com/office/drawing/2014/main" id="{061CEBB4-EF45-DC56-8094-1866BD833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4861" y="3099563"/>
            <a:ext cx="8344198" cy="3539776"/>
          </a:xfrm>
          <a:prstGeom prst="rect">
            <a:avLst/>
          </a:prstGeom>
        </p:spPr>
      </p:pic>
    </p:spTree>
    <p:extLst>
      <p:ext uri="{BB962C8B-B14F-4D97-AF65-F5344CB8AC3E}">
        <p14:creationId xmlns:p14="http://schemas.microsoft.com/office/powerpoint/2010/main" val="80365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chart&#10;&#10;Description automatically generated">
            <a:extLst>
              <a:ext uri="{FF2B5EF4-FFF2-40B4-BE49-F238E27FC236}">
                <a16:creationId xmlns:a16="http://schemas.microsoft.com/office/drawing/2014/main" id="{F3426A35-1ABC-494C-2FE1-D9202C8971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022" y="1264514"/>
            <a:ext cx="10614818" cy="5502851"/>
          </a:xfrm>
          <a:prstGeom prst="rect">
            <a:avLst/>
          </a:prstGeom>
        </p:spPr>
      </p:pic>
      <p:sp>
        <p:nvSpPr>
          <p:cNvPr id="23" name="TextBox 22">
            <a:extLst>
              <a:ext uri="{FF2B5EF4-FFF2-40B4-BE49-F238E27FC236}">
                <a16:creationId xmlns:a16="http://schemas.microsoft.com/office/drawing/2014/main" id="{7432BA1C-2027-B665-8A1C-3959BED698D8}"/>
              </a:ext>
            </a:extLst>
          </p:cNvPr>
          <p:cNvSpPr txBox="1"/>
          <p:nvPr/>
        </p:nvSpPr>
        <p:spPr>
          <a:xfrm>
            <a:off x="10691446" y="5002823"/>
            <a:ext cx="1178169" cy="369332"/>
          </a:xfrm>
          <a:prstGeom prst="rect">
            <a:avLst/>
          </a:prstGeom>
          <a:noFill/>
        </p:spPr>
        <p:txBody>
          <a:bodyPr wrap="square" rtlCol="0">
            <a:spAutoFit/>
          </a:bodyPr>
          <a:lstStyle/>
          <a:p>
            <a:endParaRPr lang="en-US" dirty="0"/>
          </a:p>
        </p:txBody>
      </p:sp>
      <p:sp>
        <p:nvSpPr>
          <p:cNvPr id="31" name="Title 1">
            <a:extLst>
              <a:ext uri="{FF2B5EF4-FFF2-40B4-BE49-F238E27FC236}">
                <a16:creationId xmlns:a16="http://schemas.microsoft.com/office/drawing/2014/main" id="{113E6277-9806-8EA7-940B-290AFC9D7859}"/>
              </a:ext>
            </a:extLst>
          </p:cNvPr>
          <p:cNvSpPr txBox="1">
            <a:spLocks/>
          </p:cNvSpPr>
          <p:nvPr/>
        </p:nvSpPr>
        <p:spPr>
          <a:xfrm>
            <a:off x="183108" y="276061"/>
            <a:ext cx="10515600" cy="1030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ltLang="zh-CN" dirty="0"/>
              <a:t>Front End by </a:t>
            </a:r>
            <a:r>
              <a:rPr lang="en-US" altLang="zh-CN" b="1" dirty="0">
                <a:solidFill>
                  <a:srgbClr val="0000FF"/>
                </a:solidFill>
              </a:rPr>
              <a:t>React </a:t>
            </a:r>
            <a:r>
              <a:rPr lang="en-US" altLang="zh-CN" dirty="0"/>
              <a:t>- Example </a:t>
            </a:r>
            <a:endParaRPr lang="zh-CN" altLang="en-US" dirty="0"/>
          </a:p>
        </p:txBody>
      </p:sp>
      <p:sp>
        <p:nvSpPr>
          <p:cNvPr id="10" name="TextBox 9">
            <a:extLst>
              <a:ext uri="{FF2B5EF4-FFF2-40B4-BE49-F238E27FC236}">
                <a16:creationId xmlns:a16="http://schemas.microsoft.com/office/drawing/2014/main" id="{203E158C-4E6C-13CB-E284-3F4A2D2107FB}"/>
              </a:ext>
            </a:extLst>
          </p:cNvPr>
          <p:cNvSpPr txBox="1"/>
          <p:nvPr/>
        </p:nvSpPr>
        <p:spPr>
          <a:xfrm>
            <a:off x="7162531" y="2293050"/>
            <a:ext cx="3781405" cy="1138773"/>
          </a:xfrm>
          <a:prstGeom prst="rect">
            <a:avLst/>
          </a:prstGeom>
          <a:noFill/>
        </p:spPr>
        <p:txBody>
          <a:bodyPr wrap="square" rtlCol="0">
            <a:spAutoFit/>
          </a:bodyPr>
          <a:lstStyle/>
          <a:p>
            <a:r>
              <a:rPr lang="en-US" sz="1600" dirty="0">
                <a:solidFill>
                  <a:schemeClr val="accent1"/>
                </a:solidFill>
              </a:rPr>
              <a:t>Users can check data across different domains </a:t>
            </a:r>
          </a:p>
          <a:p>
            <a:br>
              <a:rPr lang="en-US" sz="1600" dirty="0"/>
            </a:br>
            <a:r>
              <a:rPr lang="en-US" sz="1000" dirty="0">
                <a:solidFill>
                  <a:srgbClr val="0000FF"/>
                </a:solidFill>
              </a:rPr>
              <a:t>* due to limited space, vital sign plot, ECG plot, treatment drug plot, concomitant medication plot were hided</a:t>
            </a:r>
          </a:p>
        </p:txBody>
      </p:sp>
    </p:spTree>
    <p:extLst>
      <p:ext uri="{BB962C8B-B14F-4D97-AF65-F5344CB8AC3E}">
        <p14:creationId xmlns:p14="http://schemas.microsoft.com/office/powerpoint/2010/main" val="3944277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A1C93-23E4-6303-CF9F-B804822D5A14}"/>
              </a:ext>
            </a:extLst>
          </p:cNvPr>
          <p:cNvSpPr>
            <a:spLocks noGrp="1"/>
          </p:cNvSpPr>
          <p:nvPr>
            <p:ph type="title"/>
          </p:nvPr>
        </p:nvSpPr>
        <p:spPr/>
        <p:txBody>
          <a:bodyPr/>
          <a:lstStyle/>
          <a:p>
            <a:r>
              <a:rPr lang="en-US" altLang="zh-CN" dirty="0"/>
              <a:t>Summary</a:t>
            </a:r>
            <a:endParaRPr lang="zh-CN" altLang="en-US" dirty="0"/>
          </a:p>
        </p:txBody>
      </p:sp>
      <p:sp>
        <p:nvSpPr>
          <p:cNvPr id="3" name="Content Placeholder 2">
            <a:extLst>
              <a:ext uri="{FF2B5EF4-FFF2-40B4-BE49-F238E27FC236}">
                <a16:creationId xmlns:a16="http://schemas.microsoft.com/office/drawing/2014/main" id="{C15DE6B9-2B0A-F3DB-7D4B-6AE5667391BF}"/>
              </a:ext>
            </a:extLst>
          </p:cNvPr>
          <p:cNvSpPr>
            <a:spLocks noGrp="1"/>
          </p:cNvSpPr>
          <p:nvPr>
            <p:ph idx="1"/>
          </p:nvPr>
        </p:nvSpPr>
        <p:spPr>
          <a:xfrm>
            <a:off x="838199" y="1579418"/>
            <a:ext cx="10641945" cy="4597545"/>
          </a:xfrm>
        </p:spPr>
        <p:txBody>
          <a:bodyPr>
            <a:normAutofit lnSpcReduction="10000"/>
          </a:bodyPr>
          <a:lstStyle/>
          <a:p>
            <a:r>
              <a:rPr lang="en-US" altLang="zh-CN" dirty="0"/>
              <a:t>JavaScript as a front-end technology and R or Python as back-end technologies can be used for Web-base platform development. It is the secondary preference for us apart from R-shiny.</a:t>
            </a:r>
          </a:p>
          <a:p>
            <a:r>
              <a:rPr lang="en-US" altLang="zh-CN" dirty="0"/>
              <a:t>The basic R packages can optimize the flexibility, extensibility, and autonomy</a:t>
            </a:r>
          </a:p>
          <a:p>
            <a:r>
              <a:rPr lang="en-US" altLang="zh-CN" dirty="0"/>
              <a:t>The development of the technology platform can be enhanced by implementing a suitable IT architecture.</a:t>
            </a:r>
          </a:p>
          <a:p>
            <a:r>
              <a:rPr lang="en-US" altLang="zh-CN" dirty="0"/>
              <a:t>Clinical data can be shared across different functions with various contents</a:t>
            </a:r>
          </a:p>
          <a:p>
            <a:r>
              <a:rPr lang="en-US" altLang="zh-CN" dirty="0"/>
              <a:t>The Ongoing Aggregate Safety Evaluations (OASEs) including data visualization can be implemented though an innovative platform</a:t>
            </a:r>
            <a:endParaRPr lang="zh-CN" altLang="en-US" dirty="0"/>
          </a:p>
        </p:txBody>
      </p:sp>
    </p:spTree>
    <p:extLst>
      <p:ext uri="{BB962C8B-B14F-4D97-AF65-F5344CB8AC3E}">
        <p14:creationId xmlns:p14="http://schemas.microsoft.com/office/powerpoint/2010/main" val="3067271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BDD00-89A0-B2C4-8680-1603FBA458E8}"/>
              </a:ext>
            </a:extLst>
          </p:cNvPr>
          <p:cNvSpPr>
            <a:spLocks noGrp="1"/>
          </p:cNvSpPr>
          <p:nvPr>
            <p:ph type="title"/>
          </p:nvPr>
        </p:nvSpPr>
        <p:spPr>
          <a:xfrm>
            <a:off x="183108" y="276061"/>
            <a:ext cx="10515600" cy="1030226"/>
          </a:xfrm>
        </p:spPr>
        <p:txBody>
          <a:bodyPr/>
          <a:lstStyle/>
          <a:p>
            <a:r>
              <a:rPr lang="en-US" altLang="zh-CN" b="1" dirty="0">
                <a:solidFill>
                  <a:srgbClr val="830051"/>
                </a:solidFill>
              </a:rPr>
              <a:t>Acknowledgement</a:t>
            </a:r>
            <a:endParaRPr lang="zh-CN" altLang="en-US" b="1" dirty="0">
              <a:solidFill>
                <a:srgbClr val="830051"/>
              </a:solidFill>
            </a:endParaRPr>
          </a:p>
        </p:txBody>
      </p:sp>
      <p:sp>
        <p:nvSpPr>
          <p:cNvPr id="3" name="Content Placeholder 2">
            <a:extLst>
              <a:ext uri="{FF2B5EF4-FFF2-40B4-BE49-F238E27FC236}">
                <a16:creationId xmlns:a16="http://schemas.microsoft.com/office/drawing/2014/main" id="{7FC8BDBB-3AF7-16E5-EE0F-0EE622148A89}"/>
              </a:ext>
            </a:extLst>
          </p:cNvPr>
          <p:cNvSpPr>
            <a:spLocks noGrp="1"/>
          </p:cNvSpPr>
          <p:nvPr>
            <p:ph idx="1"/>
          </p:nvPr>
        </p:nvSpPr>
        <p:spPr>
          <a:xfrm>
            <a:off x="653642" y="2425087"/>
            <a:ext cx="10515600" cy="1681802"/>
          </a:xfrm>
        </p:spPr>
        <p:txBody>
          <a:bodyPr>
            <a:normAutofit/>
          </a:bodyPr>
          <a:lstStyle/>
          <a:p>
            <a:pPr marL="0" indent="0" algn="ctr">
              <a:buNone/>
            </a:pPr>
            <a:r>
              <a:rPr lang="en-US" sz="3200" b="1" dirty="0">
                <a:solidFill>
                  <a:srgbClr val="002060"/>
                </a:solidFill>
              </a:rPr>
              <a:t>Many thanks to Huadan Li, Zongming Guo, Wei Zhang, Echo Zhuo and all Statistical Programming team for the great support!</a:t>
            </a:r>
          </a:p>
        </p:txBody>
      </p:sp>
    </p:spTree>
    <p:extLst>
      <p:ext uri="{BB962C8B-B14F-4D97-AF65-F5344CB8AC3E}">
        <p14:creationId xmlns:p14="http://schemas.microsoft.com/office/powerpoint/2010/main" val="1587249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3F4ED-D522-A2B9-B1E6-12B4552105B0}"/>
              </a:ext>
            </a:extLst>
          </p:cNvPr>
          <p:cNvSpPr>
            <a:spLocks noGrp="1"/>
          </p:cNvSpPr>
          <p:nvPr>
            <p:ph type="title"/>
          </p:nvPr>
        </p:nvSpPr>
        <p:spPr>
          <a:xfrm>
            <a:off x="224050" y="194175"/>
            <a:ext cx="10515600" cy="1030226"/>
          </a:xfrm>
        </p:spPr>
        <p:txBody>
          <a:bodyPr/>
          <a:lstStyle/>
          <a:p>
            <a:r>
              <a:rPr lang="en-US" altLang="zh-CN" dirty="0"/>
              <a:t>What’s the MedDRAH</a:t>
            </a:r>
            <a:endParaRPr lang="zh-CN" altLang="en-US" dirty="0"/>
          </a:p>
        </p:txBody>
      </p:sp>
      <p:sp>
        <p:nvSpPr>
          <p:cNvPr id="3" name="Content Placeholder 2">
            <a:extLst>
              <a:ext uri="{FF2B5EF4-FFF2-40B4-BE49-F238E27FC236}">
                <a16:creationId xmlns:a16="http://schemas.microsoft.com/office/drawing/2014/main" id="{AF1B13C2-9F60-F763-E082-968107BFE3D6}"/>
              </a:ext>
            </a:extLst>
          </p:cNvPr>
          <p:cNvSpPr>
            <a:spLocks noGrp="1"/>
          </p:cNvSpPr>
          <p:nvPr>
            <p:ph idx="1"/>
          </p:nvPr>
        </p:nvSpPr>
        <p:spPr>
          <a:xfrm>
            <a:off x="2802577" y="1838318"/>
            <a:ext cx="9310254" cy="4663422"/>
          </a:xfrm>
        </p:spPr>
        <p:txBody>
          <a:bodyPr>
            <a:normAutofit/>
          </a:bodyPr>
          <a:lstStyle/>
          <a:p>
            <a:r>
              <a:rPr lang="en-US" altLang="zh-CN" sz="2400" b="1" dirty="0">
                <a:solidFill>
                  <a:srgbClr val="009900"/>
                </a:solidFill>
              </a:rPr>
              <a:t>Med</a:t>
            </a:r>
            <a:r>
              <a:rPr lang="en-US" altLang="zh-CN" sz="2400" dirty="0"/>
              <a:t>ical </a:t>
            </a:r>
            <a:r>
              <a:rPr lang="en-US" altLang="zh-CN" sz="2400" b="1" dirty="0">
                <a:solidFill>
                  <a:srgbClr val="009900"/>
                </a:solidFill>
              </a:rPr>
              <a:t>D</a:t>
            </a:r>
            <a:r>
              <a:rPr lang="en-US" altLang="zh-CN" sz="2400" dirty="0"/>
              <a:t>ata </a:t>
            </a:r>
            <a:r>
              <a:rPr lang="en-US" altLang="zh-CN" sz="2400" b="1" dirty="0">
                <a:solidFill>
                  <a:srgbClr val="009900"/>
                </a:solidFill>
              </a:rPr>
              <a:t>R</a:t>
            </a:r>
            <a:r>
              <a:rPr lang="en-US" altLang="zh-CN" sz="2400" dirty="0"/>
              <a:t>eview and </a:t>
            </a:r>
            <a:r>
              <a:rPr lang="en-US" altLang="zh-CN" sz="2400" b="1" dirty="0">
                <a:solidFill>
                  <a:srgbClr val="009900"/>
                </a:solidFill>
              </a:rPr>
              <a:t>A</a:t>
            </a:r>
            <a:r>
              <a:rPr lang="en-US" altLang="zh-CN" sz="2400" dirty="0"/>
              <a:t>nalysis </a:t>
            </a:r>
            <a:r>
              <a:rPr lang="en-US" altLang="zh-CN" sz="2400" b="1" dirty="0">
                <a:solidFill>
                  <a:srgbClr val="009900"/>
                </a:solidFill>
              </a:rPr>
              <a:t>H</a:t>
            </a:r>
            <a:r>
              <a:rPr lang="en-US" altLang="zh-CN" sz="2400" dirty="0"/>
              <a:t>ub (</a:t>
            </a:r>
            <a:r>
              <a:rPr lang="en-US" altLang="zh-CN" sz="2400" b="1" dirty="0">
                <a:solidFill>
                  <a:srgbClr val="009900"/>
                </a:solidFill>
              </a:rPr>
              <a:t>MedDRAH</a:t>
            </a:r>
            <a:r>
              <a:rPr lang="en-US" altLang="zh-CN" sz="2400" dirty="0"/>
              <a:t> /’</a:t>
            </a:r>
            <a:r>
              <a:rPr lang="en-US" altLang="zh-CN" sz="2400" dirty="0" err="1"/>
              <a:t>med’ra</a:t>
            </a:r>
            <a:r>
              <a:rPr lang="en-US" altLang="zh-CN" sz="2400" dirty="0"/>
              <a:t>:/) is an interactive Web-based real-time clinical trial data monitoring and analysis platform that enables Medical and PV Physicians, Statisticians, and PK Scientists to review, analyze, and generate reports through intuitive point-and-click wizards.</a:t>
            </a:r>
          </a:p>
          <a:p>
            <a:pPr lvl="1"/>
            <a:r>
              <a:rPr lang="en-US" altLang="zh-CN" sz="2000" dirty="0"/>
              <a:t>Review real-time EDC and SDTM data</a:t>
            </a:r>
          </a:p>
          <a:p>
            <a:pPr lvl="1"/>
            <a:r>
              <a:rPr lang="en-US" altLang="zh-CN" sz="2000" dirty="0"/>
              <a:t>Generate visual reports for medical data scientific review</a:t>
            </a:r>
          </a:p>
          <a:p>
            <a:pPr lvl="1"/>
            <a:r>
              <a:rPr lang="en-US" altLang="zh-CN" sz="2000" dirty="0"/>
              <a:t>Perform comprehensive exploratory analysis utilizing a complete suite of analysis and reporting (A &amp; R) tools</a:t>
            </a:r>
          </a:p>
          <a:p>
            <a:pPr lvl="1"/>
            <a:r>
              <a:rPr lang="en-US" altLang="zh-CN" sz="2000" dirty="0"/>
              <a:t>Create the patient narratives </a:t>
            </a:r>
          </a:p>
          <a:p>
            <a:pPr lvl="1"/>
            <a:r>
              <a:rPr lang="en-US" altLang="zh-CN" sz="2000" dirty="0"/>
              <a:t>Conduct standardized pharmacokinetic statistical analyses, including assessments of dose-proportionality, food/fed effects, drug-drug interactions (DDI), and exposure-response (E-R) relationships</a:t>
            </a:r>
          </a:p>
          <a:p>
            <a:pPr lvl="1"/>
            <a:r>
              <a:rPr lang="en-US" altLang="zh-CN" sz="2000" dirty="0"/>
              <a:t>……</a:t>
            </a:r>
          </a:p>
          <a:p>
            <a:endParaRPr lang="zh-CN" altLang="en-US" dirty="0"/>
          </a:p>
        </p:txBody>
      </p:sp>
      <p:pic>
        <p:nvPicPr>
          <p:cNvPr id="4" name="Picture 3" descr="A picture containing icon&#10;&#10;Description automatically generated">
            <a:extLst>
              <a:ext uri="{FF2B5EF4-FFF2-40B4-BE49-F238E27FC236}">
                <a16:creationId xmlns:a16="http://schemas.microsoft.com/office/drawing/2014/main" id="{010C55CE-3FC9-05DE-222A-2E0218C10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69" y="2412524"/>
            <a:ext cx="2925197" cy="3376695"/>
          </a:xfrm>
          <a:prstGeom prst="rect">
            <a:avLst/>
          </a:prstGeom>
        </p:spPr>
      </p:pic>
    </p:spTree>
    <p:extLst>
      <p:ext uri="{BB962C8B-B14F-4D97-AF65-F5344CB8AC3E}">
        <p14:creationId xmlns:p14="http://schemas.microsoft.com/office/powerpoint/2010/main" val="3024027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FF5EB-CF45-B0D1-4752-5C646F4F6AE3}"/>
              </a:ext>
            </a:extLst>
          </p:cNvPr>
          <p:cNvSpPr>
            <a:spLocks noGrp="1"/>
          </p:cNvSpPr>
          <p:nvPr>
            <p:ph type="title"/>
          </p:nvPr>
        </p:nvSpPr>
        <p:spPr/>
        <p:txBody>
          <a:bodyPr/>
          <a:lstStyle/>
          <a:p>
            <a:r>
              <a:rPr lang="en-US" altLang="zh-CN" dirty="0"/>
              <a:t>The Concept of Technology Platform </a:t>
            </a:r>
            <a:endParaRPr lang="zh-CN" altLang="en-US" dirty="0"/>
          </a:p>
        </p:txBody>
      </p:sp>
      <p:sp>
        <p:nvSpPr>
          <p:cNvPr id="24" name="Content Placeholder 23">
            <a:extLst>
              <a:ext uri="{FF2B5EF4-FFF2-40B4-BE49-F238E27FC236}">
                <a16:creationId xmlns:a16="http://schemas.microsoft.com/office/drawing/2014/main" id="{50A5DDA3-732E-FD94-84AD-5B83BF68B860}"/>
              </a:ext>
            </a:extLst>
          </p:cNvPr>
          <p:cNvSpPr>
            <a:spLocks noGrp="1"/>
          </p:cNvSpPr>
          <p:nvPr>
            <p:ph idx="1"/>
          </p:nvPr>
        </p:nvSpPr>
        <p:spPr/>
        <p:txBody>
          <a:bodyPr/>
          <a:lstStyle/>
          <a:p>
            <a:pPr marL="0" indent="0">
              <a:buNone/>
            </a:pPr>
            <a:r>
              <a:rPr lang="en-US" altLang="zh-CN"/>
              <a:t> </a:t>
            </a:r>
            <a:endParaRPr lang="zh-CN" altLang="en-US" dirty="0"/>
          </a:p>
        </p:txBody>
      </p:sp>
      <p:pic>
        <p:nvPicPr>
          <p:cNvPr id="30" name="Picture 29">
            <a:extLst>
              <a:ext uri="{FF2B5EF4-FFF2-40B4-BE49-F238E27FC236}">
                <a16:creationId xmlns:a16="http://schemas.microsoft.com/office/drawing/2014/main" id="{B66352B6-6B69-F9C9-B3B2-7002A2BAFF8E}"/>
              </a:ext>
            </a:extLst>
          </p:cNvPr>
          <p:cNvPicPr>
            <a:picLocks noChangeAspect="1"/>
          </p:cNvPicPr>
          <p:nvPr/>
        </p:nvPicPr>
        <p:blipFill>
          <a:blip r:embed="rId2"/>
          <a:stretch>
            <a:fillRect/>
          </a:stretch>
        </p:blipFill>
        <p:spPr>
          <a:xfrm>
            <a:off x="976986" y="1152942"/>
            <a:ext cx="9653649" cy="5705058"/>
          </a:xfrm>
          <a:prstGeom prst="rect">
            <a:avLst/>
          </a:prstGeom>
        </p:spPr>
      </p:pic>
    </p:spTree>
    <p:extLst>
      <p:ext uri="{BB962C8B-B14F-4D97-AF65-F5344CB8AC3E}">
        <p14:creationId xmlns:p14="http://schemas.microsoft.com/office/powerpoint/2010/main" val="2806486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3F4ED-D522-A2B9-B1E6-12B4552105B0}"/>
              </a:ext>
            </a:extLst>
          </p:cNvPr>
          <p:cNvSpPr>
            <a:spLocks noGrp="1"/>
          </p:cNvSpPr>
          <p:nvPr>
            <p:ph type="title"/>
          </p:nvPr>
        </p:nvSpPr>
        <p:spPr>
          <a:xfrm>
            <a:off x="10514394" y="1638258"/>
            <a:ext cx="1733022" cy="1030226"/>
          </a:xfrm>
        </p:spPr>
        <p:txBody>
          <a:bodyPr>
            <a:normAutofit/>
          </a:bodyPr>
          <a:lstStyle/>
          <a:p>
            <a:r>
              <a:rPr lang="en-US" altLang="zh-CN" sz="3200" dirty="0"/>
              <a:t>Folder Structure</a:t>
            </a:r>
            <a:endParaRPr lang="zh-CN" altLang="en-US" sz="3200" dirty="0"/>
          </a:p>
        </p:txBody>
      </p:sp>
      <p:graphicFrame>
        <p:nvGraphicFramePr>
          <p:cNvPr id="7" name="Table 6">
            <a:extLst>
              <a:ext uri="{FF2B5EF4-FFF2-40B4-BE49-F238E27FC236}">
                <a16:creationId xmlns:a16="http://schemas.microsoft.com/office/drawing/2014/main" id="{FC7C0160-0EEF-E9FB-81E8-096CF96ADC9E}"/>
              </a:ext>
            </a:extLst>
          </p:cNvPr>
          <p:cNvGraphicFramePr>
            <a:graphicFrameLocks noGrp="1"/>
          </p:cNvGraphicFramePr>
          <p:nvPr>
            <p:extLst>
              <p:ext uri="{D42A27DB-BD31-4B8C-83A1-F6EECF244321}">
                <p14:modId xmlns:p14="http://schemas.microsoft.com/office/powerpoint/2010/main" val="639132779"/>
              </p:ext>
            </p:extLst>
          </p:nvPr>
        </p:nvGraphicFramePr>
        <p:xfrm>
          <a:off x="149534" y="470250"/>
          <a:ext cx="10364860" cy="6330514"/>
        </p:xfrm>
        <a:graphic>
          <a:graphicData uri="http://schemas.openxmlformats.org/drawingml/2006/table">
            <a:tbl>
              <a:tblPr>
                <a:tableStyleId>{5C22544A-7EE6-4342-B048-85BDC9FD1C3A}</a:tableStyleId>
              </a:tblPr>
              <a:tblGrid>
                <a:gridCol w="626907">
                  <a:extLst>
                    <a:ext uri="{9D8B030D-6E8A-4147-A177-3AD203B41FA5}">
                      <a16:colId xmlns:a16="http://schemas.microsoft.com/office/drawing/2014/main" val="3487501095"/>
                    </a:ext>
                  </a:extLst>
                </a:gridCol>
                <a:gridCol w="741841">
                  <a:extLst>
                    <a:ext uri="{9D8B030D-6E8A-4147-A177-3AD203B41FA5}">
                      <a16:colId xmlns:a16="http://schemas.microsoft.com/office/drawing/2014/main" val="2680646790"/>
                    </a:ext>
                  </a:extLst>
                </a:gridCol>
                <a:gridCol w="1044845">
                  <a:extLst>
                    <a:ext uri="{9D8B030D-6E8A-4147-A177-3AD203B41FA5}">
                      <a16:colId xmlns:a16="http://schemas.microsoft.com/office/drawing/2014/main" val="2873342003"/>
                    </a:ext>
                  </a:extLst>
                </a:gridCol>
                <a:gridCol w="761901">
                  <a:extLst>
                    <a:ext uri="{9D8B030D-6E8A-4147-A177-3AD203B41FA5}">
                      <a16:colId xmlns:a16="http://schemas.microsoft.com/office/drawing/2014/main" val="3962401951"/>
                    </a:ext>
                  </a:extLst>
                </a:gridCol>
                <a:gridCol w="1077025">
                  <a:extLst>
                    <a:ext uri="{9D8B030D-6E8A-4147-A177-3AD203B41FA5}">
                      <a16:colId xmlns:a16="http://schemas.microsoft.com/office/drawing/2014/main" val="3805542072"/>
                    </a:ext>
                  </a:extLst>
                </a:gridCol>
                <a:gridCol w="720942">
                  <a:extLst>
                    <a:ext uri="{9D8B030D-6E8A-4147-A177-3AD203B41FA5}">
                      <a16:colId xmlns:a16="http://schemas.microsoft.com/office/drawing/2014/main" val="1878116354"/>
                    </a:ext>
                  </a:extLst>
                </a:gridCol>
                <a:gridCol w="616459">
                  <a:extLst>
                    <a:ext uri="{9D8B030D-6E8A-4147-A177-3AD203B41FA5}">
                      <a16:colId xmlns:a16="http://schemas.microsoft.com/office/drawing/2014/main" val="3482075047"/>
                    </a:ext>
                  </a:extLst>
                </a:gridCol>
                <a:gridCol w="511974">
                  <a:extLst>
                    <a:ext uri="{9D8B030D-6E8A-4147-A177-3AD203B41FA5}">
                      <a16:colId xmlns:a16="http://schemas.microsoft.com/office/drawing/2014/main" val="704474456"/>
                    </a:ext>
                  </a:extLst>
                </a:gridCol>
                <a:gridCol w="741841">
                  <a:extLst>
                    <a:ext uri="{9D8B030D-6E8A-4147-A177-3AD203B41FA5}">
                      <a16:colId xmlns:a16="http://schemas.microsoft.com/office/drawing/2014/main" val="9872184"/>
                    </a:ext>
                  </a:extLst>
                </a:gridCol>
                <a:gridCol w="3521125">
                  <a:extLst>
                    <a:ext uri="{9D8B030D-6E8A-4147-A177-3AD203B41FA5}">
                      <a16:colId xmlns:a16="http://schemas.microsoft.com/office/drawing/2014/main" val="2134804429"/>
                    </a:ext>
                  </a:extLst>
                </a:gridCol>
              </a:tblGrid>
              <a:tr h="272119">
                <a:tc>
                  <a:txBody>
                    <a:bodyPr/>
                    <a:lstStyle/>
                    <a:p>
                      <a:pPr algn="ctr" fontAlgn="b"/>
                      <a:r>
                        <a:rPr lang="en-US" sz="1000" b="1" u="none" strike="noStrike" dirty="0">
                          <a:effectLst/>
                        </a:rPr>
                        <a:t> Level1</a:t>
                      </a:r>
                      <a:endParaRPr lang="en-US" sz="1000" b="1" i="0" u="none" strike="noStrike" dirty="0">
                        <a:solidFill>
                          <a:srgbClr val="000000"/>
                        </a:solidFill>
                        <a:effectLst/>
                        <a:latin typeface="Arial" panose="020B0604020202020204" pitchFamily="34" charset="0"/>
                      </a:endParaRPr>
                    </a:p>
                  </a:txBody>
                  <a:tcPr marL="5131" marR="5131" marT="5131" marB="0" anchor="b"/>
                </a:tc>
                <a:tc>
                  <a:txBody>
                    <a:bodyPr/>
                    <a:lstStyle/>
                    <a:p>
                      <a:pPr algn="ctr" fontAlgn="b"/>
                      <a:r>
                        <a:rPr lang="en-US" sz="1000" b="1" u="none" strike="noStrike" dirty="0">
                          <a:effectLst/>
                        </a:rPr>
                        <a:t> Level2</a:t>
                      </a:r>
                      <a:endParaRPr lang="en-US" sz="1000" b="1" i="0" u="none" strike="noStrike" dirty="0">
                        <a:solidFill>
                          <a:srgbClr val="000000"/>
                        </a:solidFill>
                        <a:effectLst/>
                        <a:latin typeface="Arial" panose="020B0604020202020204" pitchFamily="34" charset="0"/>
                      </a:endParaRPr>
                    </a:p>
                  </a:txBody>
                  <a:tcPr marL="5131" marR="5131" marT="5131" marB="0" anchor="b"/>
                </a:tc>
                <a:tc>
                  <a:txBody>
                    <a:bodyPr/>
                    <a:lstStyle/>
                    <a:p>
                      <a:pPr algn="ctr" fontAlgn="b"/>
                      <a:r>
                        <a:rPr lang="en-US" sz="1000" b="1" u="none" strike="noStrike" dirty="0">
                          <a:effectLst/>
                        </a:rPr>
                        <a:t> Level3</a:t>
                      </a:r>
                      <a:endParaRPr lang="en-US" sz="1000" b="1" i="0" u="none" strike="noStrike" dirty="0">
                        <a:solidFill>
                          <a:srgbClr val="000000"/>
                        </a:solidFill>
                        <a:effectLst/>
                        <a:latin typeface="Arial" panose="020B0604020202020204" pitchFamily="34" charset="0"/>
                      </a:endParaRPr>
                    </a:p>
                  </a:txBody>
                  <a:tcPr marL="5131" marR="5131" marT="5131" marB="0" anchor="b"/>
                </a:tc>
                <a:tc>
                  <a:txBody>
                    <a:bodyPr/>
                    <a:lstStyle/>
                    <a:p>
                      <a:pPr algn="ctr" fontAlgn="b"/>
                      <a:r>
                        <a:rPr lang="en-US" sz="1000" b="1" u="none" strike="noStrike" dirty="0">
                          <a:effectLst/>
                        </a:rPr>
                        <a:t> Level4</a:t>
                      </a:r>
                      <a:endParaRPr lang="en-US" sz="1000" b="1" i="0" u="none" strike="noStrike" dirty="0">
                        <a:solidFill>
                          <a:srgbClr val="000000"/>
                        </a:solidFill>
                        <a:effectLst/>
                        <a:latin typeface="Arial" panose="020B0604020202020204" pitchFamily="34" charset="0"/>
                      </a:endParaRPr>
                    </a:p>
                  </a:txBody>
                  <a:tcPr marL="5131" marR="5131" marT="5131" marB="0" anchor="b"/>
                </a:tc>
                <a:tc>
                  <a:txBody>
                    <a:bodyPr/>
                    <a:lstStyle/>
                    <a:p>
                      <a:pPr algn="ctr" fontAlgn="b"/>
                      <a:r>
                        <a:rPr lang="en-US" sz="1000" b="1" u="none" strike="noStrike" dirty="0">
                          <a:effectLst/>
                        </a:rPr>
                        <a:t> Level5</a:t>
                      </a:r>
                      <a:endParaRPr lang="en-US" sz="1000" b="1" i="0" u="none" strike="noStrike" dirty="0">
                        <a:solidFill>
                          <a:srgbClr val="000000"/>
                        </a:solidFill>
                        <a:effectLst/>
                        <a:latin typeface="Arial" panose="020B0604020202020204" pitchFamily="34" charset="0"/>
                      </a:endParaRPr>
                    </a:p>
                  </a:txBody>
                  <a:tcPr marL="5131" marR="5131" marT="5131" marB="0" anchor="b"/>
                </a:tc>
                <a:tc>
                  <a:txBody>
                    <a:bodyPr/>
                    <a:lstStyle/>
                    <a:p>
                      <a:pPr algn="ctr" fontAlgn="b"/>
                      <a:r>
                        <a:rPr lang="en-US" sz="1000" b="1" u="none" strike="noStrike" dirty="0">
                          <a:effectLst/>
                        </a:rPr>
                        <a:t> Level6</a:t>
                      </a:r>
                      <a:endParaRPr lang="en-US" sz="1000" b="1" i="0" u="none" strike="noStrike" dirty="0">
                        <a:solidFill>
                          <a:srgbClr val="000000"/>
                        </a:solidFill>
                        <a:effectLst/>
                        <a:latin typeface="Arial" panose="020B0604020202020204" pitchFamily="34" charset="0"/>
                      </a:endParaRPr>
                    </a:p>
                  </a:txBody>
                  <a:tcPr marL="5131" marR="5131" marT="5131" marB="0" anchor="b"/>
                </a:tc>
                <a:tc>
                  <a:txBody>
                    <a:bodyPr/>
                    <a:lstStyle/>
                    <a:p>
                      <a:pPr algn="ctr" fontAlgn="b"/>
                      <a:r>
                        <a:rPr lang="en-US" sz="1000" b="1" u="none" strike="noStrike" dirty="0">
                          <a:effectLst/>
                        </a:rPr>
                        <a:t> Level7</a:t>
                      </a:r>
                      <a:endParaRPr lang="en-US" sz="1000" b="1" i="0" u="none" strike="noStrike" dirty="0">
                        <a:solidFill>
                          <a:srgbClr val="000000"/>
                        </a:solidFill>
                        <a:effectLst/>
                        <a:latin typeface="Arial" panose="020B0604020202020204" pitchFamily="34" charset="0"/>
                      </a:endParaRPr>
                    </a:p>
                  </a:txBody>
                  <a:tcPr marL="5131" marR="5131" marT="5131" marB="0" anchor="b"/>
                </a:tc>
                <a:tc>
                  <a:txBody>
                    <a:bodyPr/>
                    <a:lstStyle/>
                    <a:p>
                      <a:pPr algn="ctr" fontAlgn="b"/>
                      <a:r>
                        <a:rPr lang="en-US" sz="1000" b="1" u="none" strike="noStrike">
                          <a:effectLst/>
                        </a:rPr>
                        <a:t> Level8</a:t>
                      </a:r>
                      <a:endParaRPr lang="en-US" sz="1000" b="1" i="0" u="none" strike="noStrike">
                        <a:solidFill>
                          <a:srgbClr val="000000"/>
                        </a:solidFill>
                        <a:effectLst/>
                        <a:latin typeface="Arial" panose="020B0604020202020204" pitchFamily="34" charset="0"/>
                      </a:endParaRPr>
                    </a:p>
                  </a:txBody>
                  <a:tcPr marL="5131" marR="5131" marT="5131" marB="0" anchor="b"/>
                </a:tc>
                <a:tc>
                  <a:txBody>
                    <a:bodyPr/>
                    <a:lstStyle/>
                    <a:p>
                      <a:pPr algn="ctr" fontAlgn="b"/>
                      <a:r>
                        <a:rPr lang="en-US" sz="1000" b="1" u="none" strike="noStrike" dirty="0">
                          <a:effectLst/>
                        </a:rPr>
                        <a:t> Level9</a:t>
                      </a:r>
                      <a:endParaRPr lang="en-US" sz="1000" b="1" i="0" u="none" strike="noStrike" dirty="0">
                        <a:solidFill>
                          <a:srgbClr val="000000"/>
                        </a:solidFill>
                        <a:effectLst/>
                        <a:latin typeface="Arial" panose="020B0604020202020204" pitchFamily="34" charset="0"/>
                      </a:endParaRPr>
                    </a:p>
                  </a:txBody>
                  <a:tcPr marL="5131" marR="5131" marT="5131" marB="0" anchor="b"/>
                </a:tc>
                <a:tc>
                  <a:txBody>
                    <a:bodyPr/>
                    <a:lstStyle/>
                    <a:p>
                      <a:pPr algn="ctr" fontAlgn="b"/>
                      <a:r>
                        <a:rPr lang="en-US" sz="1000" b="1" u="none" strike="noStrike" dirty="0">
                          <a:effectLst/>
                        </a:rPr>
                        <a:t>Expected Content</a:t>
                      </a:r>
                      <a:endParaRPr lang="en-US" sz="1000" b="1" i="0" u="none" strike="noStrike" dirty="0">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3561850584"/>
                  </a:ext>
                </a:extLst>
              </a:tr>
              <a:tr h="154613">
                <a:tc>
                  <a:txBody>
                    <a:bodyPr/>
                    <a:lstStyle/>
                    <a:p>
                      <a:pPr algn="l" fontAlgn="b"/>
                      <a:r>
                        <a:rPr lang="en-US" sz="1000" u="none" strike="noStrike" dirty="0" err="1">
                          <a:effectLst/>
                        </a:rPr>
                        <a:t>dizalmdh</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5131" marR="5131" marT="5131" marB="0" vert="vert270" anchor="b"/>
                </a:tc>
                <a:tc>
                  <a:txBody>
                    <a:bodyPr/>
                    <a:lstStyle/>
                    <a:p>
                      <a:pPr algn="l"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5131" marR="5131" marT="5131" marB="0" vert="vert270" anchor="b"/>
                </a:tc>
                <a:tc>
                  <a:txBody>
                    <a:bodyPr/>
                    <a:lstStyle/>
                    <a:p>
                      <a:pPr algn="l"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5131" marR="5131" marT="5131" marB="0" vert="vert270" anchor="b"/>
                </a:tc>
                <a:tc>
                  <a:txBody>
                    <a:bodyPr/>
                    <a:lstStyle/>
                    <a:p>
                      <a:pPr algn="l"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5131" marR="5131" marT="5131" marB="0" vert="vert27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2518346434"/>
                  </a:ext>
                </a:extLst>
              </a:tr>
              <a:tr h="229748">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err="1">
                          <a:effectLst/>
                        </a:rPr>
                        <a:t>ar-mdr</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err="1">
                          <a:effectLst/>
                        </a:rPr>
                        <a:t>mdr-mdr</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1" i="0" u="none" strike="noStrike" dirty="0">
                        <a:solidFill>
                          <a:srgbClr val="000000"/>
                        </a:solidFill>
                        <a:effectLst/>
                        <a:latin typeface="Arial" panose="020B0604020202020204" pitchFamily="34" charset="0"/>
                      </a:endParaRPr>
                    </a:p>
                  </a:txBody>
                  <a:tcPr marL="5131" marR="5131" marT="5131" marB="0" vert="vert270" anchor="b"/>
                </a:tc>
                <a:tc>
                  <a:txBody>
                    <a:bodyPr/>
                    <a:lstStyle/>
                    <a:p>
                      <a:pPr algn="l"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5131" marR="5131" marT="5131" marB="0" vert="vert270" anchor="b"/>
                </a:tc>
                <a:tc>
                  <a:txBody>
                    <a:bodyPr/>
                    <a:lstStyle/>
                    <a:p>
                      <a:pPr algn="l"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5131" marR="5131" marT="5131" marB="0" vert="vert270" anchor="b"/>
                </a:tc>
                <a:tc>
                  <a:txBody>
                    <a:bodyPr/>
                    <a:lstStyle/>
                    <a:p>
                      <a:pPr algn="l"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5131" marR="5131" marT="5131" marB="0" vert="vert270" anchor="b"/>
                </a:tc>
                <a:tc>
                  <a:txBody>
                    <a:bodyPr/>
                    <a:lstStyle/>
                    <a:p>
                      <a:pPr algn="l" fontAlgn="b"/>
                      <a:r>
                        <a:rPr lang="en-US" sz="1000" u="none" strike="noStrike" dirty="0">
                          <a:effectLst/>
                        </a:rPr>
                        <a:t>The global related metadata</a:t>
                      </a:r>
                      <a:endParaRPr lang="en-US" sz="1000" b="0" i="0" u="none" strike="noStrike" dirty="0">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2091623102"/>
                  </a:ext>
                </a:extLst>
              </a:tr>
              <a:tr h="149098">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err="1">
                          <a:effectLst/>
                        </a:rPr>
                        <a:t>mdr</a:t>
                      </a:r>
                      <a:r>
                        <a:rPr lang="en-US" sz="1000" u="none" strike="noStrike" dirty="0">
                          <a:effectLst/>
                        </a:rPr>
                        <a:t>-narrative</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5131" marR="5131" marT="5131" marB="0" vert="vert270" anchor="b"/>
                </a:tc>
                <a:tc>
                  <a:txBody>
                    <a:bodyPr/>
                    <a:lstStyle/>
                    <a:p>
                      <a:pPr algn="l"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5131" marR="5131" marT="5131" marB="0" vert="vert270" anchor="b"/>
                </a:tc>
                <a:tc>
                  <a:txBody>
                    <a:bodyPr/>
                    <a:lstStyle/>
                    <a:p>
                      <a:pPr algn="l"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5131" marR="5131" marT="5131" marB="0" vert="vert270" anchor="b"/>
                </a:tc>
                <a:tc>
                  <a:txBody>
                    <a:bodyPr/>
                    <a:lstStyle/>
                    <a:p>
                      <a:pPr algn="l"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5131" marR="5131" marT="5131" marB="0" vert="vert270" anchor="b"/>
                </a:tc>
                <a:tc>
                  <a:txBody>
                    <a:bodyPr/>
                    <a:lstStyle/>
                    <a:p>
                      <a:pPr algn="l" fontAlgn="b"/>
                      <a:r>
                        <a:rPr lang="en-US" sz="1000" u="none" strike="noStrike">
                          <a:effectLst/>
                        </a:rPr>
                        <a:t>The global related metadata like narrative template</a:t>
                      </a:r>
                      <a:endParaRPr lang="en-US" sz="1000" b="0" i="0" u="none" strike="noStrike">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1791340220"/>
                  </a:ext>
                </a:extLst>
              </a:tr>
              <a:tr h="149098">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err="1">
                          <a:effectLst/>
                        </a:rPr>
                        <a:t>mdr-csr</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5131" marR="5131" marT="5131" marB="0" vert="vert270" anchor="b"/>
                </a:tc>
                <a:tc>
                  <a:txBody>
                    <a:bodyPr/>
                    <a:lstStyle/>
                    <a:p>
                      <a:pPr algn="l" fontAlgn="b"/>
                      <a:r>
                        <a:rPr lang="en-US" sz="1000" u="none" strike="noStrike" dirty="0">
                          <a:effectLst/>
                        </a:rPr>
                        <a:t> </a:t>
                      </a:r>
                      <a:endParaRPr lang="en-US" sz="1000" b="1" i="0" u="none" strike="noStrike" dirty="0">
                        <a:solidFill>
                          <a:srgbClr val="000000"/>
                        </a:solidFill>
                        <a:effectLst/>
                        <a:latin typeface="Arial" panose="020B0604020202020204" pitchFamily="34" charset="0"/>
                      </a:endParaRPr>
                    </a:p>
                  </a:txBody>
                  <a:tcPr marL="5131" marR="5131" marT="5131" marB="0" vert="vert270" anchor="b"/>
                </a:tc>
                <a:tc>
                  <a:txBody>
                    <a:bodyPr/>
                    <a:lstStyle/>
                    <a:p>
                      <a:pPr algn="l"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5131" marR="5131" marT="5131" marB="0" vert="vert270" anchor="b"/>
                </a:tc>
                <a:tc>
                  <a:txBody>
                    <a:bodyPr/>
                    <a:lstStyle/>
                    <a:p>
                      <a:pPr algn="l"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5131" marR="5131" marT="5131" marB="0" vert="vert270" anchor="b"/>
                </a:tc>
                <a:tc>
                  <a:txBody>
                    <a:bodyPr/>
                    <a:lstStyle/>
                    <a:p>
                      <a:pPr algn="l" fontAlgn="b"/>
                      <a:r>
                        <a:rPr lang="en-US" sz="1000" u="none" strike="noStrike" dirty="0">
                          <a:effectLst/>
                        </a:rPr>
                        <a:t>The global related metadata</a:t>
                      </a:r>
                      <a:endParaRPr lang="en-US" sz="1000" b="0" i="0" u="none" strike="noStrike" dirty="0">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573559800"/>
                  </a:ext>
                </a:extLst>
              </a:tr>
              <a:tr h="149098">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err="1">
                          <a:effectLst/>
                        </a:rPr>
                        <a:t>ar</a:t>
                      </a:r>
                      <a:r>
                        <a:rPr lang="en-US" sz="1000" u="none" strike="noStrike" dirty="0">
                          <a:effectLst/>
                        </a:rPr>
                        <a:t>-dev</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5131" marR="5131" marT="5131" marB="0" vert="vert270" anchor="b"/>
                </a:tc>
                <a:tc>
                  <a:txBody>
                    <a:bodyPr/>
                    <a:lstStyle/>
                    <a:p>
                      <a:pPr algn="l"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5131" marR="5131" marT="5131" marB="0" vert="vert270" anchor="b"/>
                </a:tc>
                <a:tc>
                  <a:txBody>
                    <a:bodyPr/>
                    <a:lstStyle/>
                    <a:p>
                      <a:pPr algn="l"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5131" marR="5131" marT="5131" marB="0" vert="vert27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2862530660"/>
                  </a:ext>
                </a:extLst>
              </a:tr>
              <a:tr h="149098">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marL="0" algn="l" defTabSz="914400" rtl="0" eaLnBrk="1" fontAlgn="b" latinLnBrk="0" hangingPunct="1"/>
                      <a:r>
                        <a:rPr lang="en-US" sz="1000" i="1" u="none" strike="noStrike" kern="1200" dirty="0">
                          <a:solidFill>
                            <a:srgbClr val="0000FF"/>
                          </a:solidFill>
                          <a:effectLst/>
                          <a:latin typeface="+mn-lt"/>
                          <a:ea typeface="+mn-ea"/>
                          <a:cs typeface="+mn-cs"/>
                        </a:rPr>
                        <a:t>training </a:t>
                      </a:r>
                    </a:p>
                  </a:txBody>
                  <a:tcPr marL="5131" marR="5131" marT="5131" marB="0" anchor="b"/>
                </a:tc>
                <a:tc>
                  <a:txBody>
                    <a:bodyPr/>
                    <a:lstStyle/>
                    <a:p>
                      <a:pPr marL="0" algn="l" defTabSz="914400" rtl="0" eaLnBrk="1" fontAlgn="b" latinLnBrk="0" hangingPunct="1"/>
                      <a:r>
                        <a:rPr lang="en-US" sz="1000" i="1" u="none" strike="noStrike" kern="1200" dirty="0">
                          <a:solidFill>
                            <a:srgbClr val="0000FF"/>
                          </a:solidFill>
                          <a:effectLst/>
                          <a:latin typeface="+mn-lt"/>
                          <a:ea typeface="+mn-ea"/>
                          <a:cs typeface="+mn-cs"/>
                        </a:rPr>
                        <a:t> </a:t>
                      </a:r>
                    </a:p>
                  </a:txBody>
                  <a:tcPr marL="5131" marR="5131" marT="5131" marB="0" anchor="b"/>
                </a:tc>
                <a:tc>
                  <a:txBody>
                    <a:bodyPr/>
                    <a:lstStyle/>
                    <a:p>
                      <a:pPr marL="0" algn="l" defTabSz="914400" rtl="0" eaLnBrk="1" fontAlgn="b" latinLnBrk="0" hangingPunct="1"/>
                      <a:r>
                        <a:rPr lang="en-US" sz="1000" u="none" strike="noStrike" kern="1200" dirty="0">
                          <a:solidFill>
                            <a:schemeClr val="dk1"/>
                          </a:solidFill>
                          <a:effectLst/>
                          <a:latin typeface="+mn-lt"/>
                          <a:ea typeface="+mn-ea"/>
                          <a:cs typeface="+mn-cs"/>
                        </a:rPr>
                        <a:t> </a:t>
                      </a: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Compound/indication level programming</a:t>
                      </a:r>
                      <a:endParaRPr lang="en-US" sz="1000" b="0" i="0" u="none" strike="noStrike" dirty="0">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1882854899"/>
                  </a:ext>
                </a:extLst>
              </a:tr>
              <a:tr h="149098">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marL="0" algn="l" defTabSz="914400" rtl="0" eaLnBrk="1" fontAlgn="b" latinLnBrk="0" hangingPunct="1"/>
                      <a:r>
                        <a:rPr lang="en-US" sz="1000" i="1" u="none" strike="noStrike" kern="1200" dirty="0">
                          <a:solidFill>
                            <a:srgbClr val="0000FF"/>
                          </a:solidFill>
                          <a:effectLst/>
                          <a:latin typeface="+mn-lt"/>
                          <a:ea typeface="+mn-ea"/>
                          <a:cs typeface="+mn-cs"/>
                        </a:rPr>
                        <a:t> </a:t>
                      </a:r>
                    </a:p>
                  </a:txBody>
                  <a:tcPr marL="5131" marR="5131" marT="5131" marB="0" anchor="b"/>
                </a:tc>
                <a:tc>
                  <a:txBody>
                    <a:bodyPr/>
                    <a:lstStyle/>
                    <a:p>
                      <a:pPr marL="0" algn="l" defTabSz="914400" rtl="0" eaLnBrk="1" fontAlgn="b" latinLnBrk="0" hangingPunct="1"/>
                      <a:r>
                        <a:rPr lang="en-US" sz="1000" i="1" u="none" strike="noStrike" kern="1200" dirty="0">
                          <a:solidFill>
                            <a:srgbClr val="0000FF"/>
                          </a:solidFill>
                          <a:effectLst/>
                          <a:latin typeface="+mn-lt"/>
                          <a:ea typeface="+mn-ea"/>
                          <a:cs typeface="+mn-cs"/>
                        </a:rPr>
                        <a:t>standard</a:t>
                      </a:r>
                    </a:p>
                  </a:txBody>
                  <a:tcPr marL="5131" marR="5131" marT="5131" marB="0" anchor="b"/>
                </a:tc>
                <a:tc>
                  <a:txBody>
                    <a:bodyPr/>
                    <a:lstStyle/>
                    <a:p>
                      <a:pPr marL="0" algn="l" defTabSz="914400" rtl="0" eaLnBrk="1" fontAlgn="b" latinLnBrk="0" hangingPunct="1"/>
                      <a:r>
                        <a:rPr lang="en-US" sz="1000" u="none" strike="noStrike" kern="1200" dirty="0">
                          <a:solidFill>
                            <a:schemeClr val="dk1"/>
                          </a:solidFill>
                          <a:effectLst/>
                          <a:latin typeface="+mn-lt"/>
                          <a:ea typeface="+mn-ea"/>
                          <a:cs typeface="+mn-cs"/>
                        </a:rPr>
                        <a:t> </a:t>
                      </a: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b="0" i="0" u="none" strike="noStrike" dirty="0">
                          <a:solidFill>
                            <a:srgbClr val="000000"/>
                          </a:solidFill>
                          <a:effectLst/>
                          <a:latin typeface="Arial" panose="020B0604020202020204" pitchFamily="34" charset="0"/>
                        </a:rPr>
                        <a:t>Study level programming</a:t>
                      </a:r>
                    </a:p>
                  </a:txBody>
                  <a:tcPr marL="5131" marR="5131" marT="5131" marB="0" anchor="b"/>
                </a:tc>
                <a:extLst>
                  <a:ext uri="{0D108BD9-81ED-4DB2-BD59-A6C34878D82A}">
                    <a16:rowId xmlns:a16="http://schemas.microsoft.com/office/drawing/2014/main" val="3923505476"/>
                  </a:ext>
                </a:extLst>
              </a:tr>
              <a:tr h="149098">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1" u="none" strike="noStrike" dirty="0">
                        <a:solidFill>
                          <a:srgbClr val="4472C4"/>
                        </a:solidFill>
                        <a:effectLst/>
                        <a:latin typeface="Arial" panose="020B0604020202020204" pitchFamily="34" charset="0"/>
                      </a:endParaRPr>
                    </a:p>
                  </a:txBody>
                  <a:tcPr marL="5131" marR="5131" marT="5131" marB="0" anchor="b"/>
                </a:tc>
                <a:tc>
                  <a:txBody>
                    <a:bodyPr/>
                    <a:lstStyle/>
                    <a:p>
                      <a:pPr algn="l" fontAlgn="b"/>
                      <a:r>
                        <a:rPr lang="en-US" sz="1000" u="none" strike="noStrike" dirty="0" err="1">
                          <a:effectLst/>
                        </a:rPr>
                        <a:t>crts</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2264212492"/>
                  </a:ext>
                </a:extLst>
              </a:tr>
              <a:tr h="149098">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i="1" u="none" strike="noStrike" dirty="0" err="1">
                          <a:solidFill>
                            <a:srgbClr val="0000FF"/>
                          </a:solidFill>
                          <a:effectLst/>
                        </a:rPr>
                        <a:t>mdr</a:t>
                      </a:r>
                      <a:endParaRPr lang="en-US" sz="1000" b="0" i="1" u="none" strike="noStrike" dirty="0">
                        <a:solidFill>
                          <a:srgbClr val="0000FF"/>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248262971"/>
                  </a:ext>
                </a:extLst>
              </a:tr>
              <a:tr h="149098">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1" u="none" strike="noStrike" dirty="0">
                        <a:solidFill>
                          <a:srgbClr val="4472C4"/>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tc>
                <a:tc>
                  <a:txBody>
                    <a:bodyPr/>
                    <a:lstStyle/>
                    <a:p>
                      <a:pPr algn="l" fontAlgn="b"/>
                      <a:r>
                        <a:rPr lang="en-US" sz="1000" u="none" strike="noStrike" dirty="0" err="1">
                          <a:effectLst/>
                        </a:rPr>
                        <a:t>edc</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EDC data</a:t>
                      </a:r>
                      <a:endParaRPr lang="en-US" sz="1000" b="0" i="0" u="none" strike="noStrike">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3035177690"/>
                  </a:ext>
                </a:extLst>
              </a:tr>
              <a:tr h="149098">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1" u="none" strike="noStrike" dirty="0">
                        <a:solidFill>
                          <a:srgbClr val="4472C4"/>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tc>
                <a:tc>
                  <a:txBody>
                    <a:bodyPr/>
                    <a:lstStyle/>
                    <a:p>
                      <a:pPr algn="l" fontAlgn="b"/>
                      <a:r>
                        <a:rPr lang="en-US" sz="1000" u="none" strike="noStrike" dirty="0" err="1">
                          <a:effectLst/>
                        </a:rPr>
                        <a:t>sdtm</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SDTM datasets</a:t>
                      </a:r>
                      <a:endParaRPr lang="en-US" sz="1000" b="0" i="0" u="none" strike="noStrike">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863858042"/>
                  </a:ext>
                </a:extLst>
              </a:tr>
              <a:tr h="149098">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i="1" u="none" strike="noStrike">
                          <a:solidFill>
                            <a:srgbClr val="0000FF"/>
                          </a:solidFill>
                          <a:effectLst/>
                        </a:rPr>
                        <a:t> </a:t>
                      </a:r>
                      <a:endParaRPr lang="en-US" sz="1000" b="0" i="1" u="none" strike="noStrike">
                        <a:solidFill>
                          <a:srgbClr val="0000FF"/>
                        </a:solidFill>
                        <a:effectLst/>
                        <a:latin typeface="Arial" panose="020B0604020202020204" pitchFamily="34" charset="0"/>
                      </a:endParaRPr>
                    </a:p>
                  </a:txBody>
                  <a:tcPr marL="5131" marR="5131" marT="5131" marB="0" anchor="b"/>
                </a:tc>
                <a:tc>
                  <a:txBody>
                    <a:bodyPr/>
                    <a:lstStyle/>
                    <a:p>
                      <a:pPr algn="l" fontAlgn="b"/>
                      <a:r>
                        <a:rPr lang="en-US" sz="1000" u="none" strike="noStrike" dirty="0" err="1">
                          <a:effectLst/>
                        </a:rPr>
                        <a:t>adam</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Derived MDR datasets</a:t>
                      </a:r>
                      <a:endParaRPr lang="en-US" sz="1000" b="0" i="0" u="none" strike="noStrike">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2311955786"/>
                  </a:ext>
                </a:extLst>
              </a:tr>
              <a:tr h="149098">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i="1" u="none" strike="noStrike" dirty="0">
                          <a:solidFill>
                            <a:srgbClr val="0000FF"/>
                          </a:solidFill>
                          <a:effectLst/>
                        </a:rPr>
                        <a:t>narrative</a:t>
                      </a:r>
                      <a:endParaRPr lang="en-US" sz="1000" b="0" i="1" u="none" strike="noStrike" dirty="0">
                        <a:solidFill>
                          <a:srgbClr val="0000FF"/>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91466277"/>
                  </a:ext>
                </a:extLst>
              </a:tr>
              <a:tr h="149098">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1" u="none" strike="noStrike" dirty="0">
                        <a:solidFill>
                          <a:srgbClr val="4472C4"/>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tc>
                <a:tc>
                  <a:txBody>
                    <a:bodyPr/>
                    <a:lstStyle/>
                    <a:p>
                      <a:pPr algn="l" fontAlgn="b"/>
                      <a:r>
                        <a:rPr lang="en-US" sz="1000" u="none" strike="noStrike" dirty="0" err="1">
                          <a:effectLst/>
                        </a:rPr>
                        <a:t>edc</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EDC data</a:t>
                      </a:r>
                      <a:endParaRPr lang="en-US" sz="1000" b="0" i="0" u="none" strike="noStrike">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3305488931"/>
                  </a:ext>
                </a:extLst>
              </a:tr>
              <a:tr h="149098">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1" u="none" strike="noStrike" dirty="0">
                        <a:solidFill>
                          <a:srgbClr val="4472C4"/>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tc>
                <a:tc>
                  <a:txBody>
                    <a:bodyPr/>
                    <a:lstStyle/>
                    <a:p>
                      <a:pPr algn="l" fontAlgn="b"/>
                      <a:r>
                        <a:rPr lang="en-US" sz="1000" u="none" strike="noStrike" dirty="0" err="1">
                          <a:effectLst/>
                        </a:rPr>
                        <a:t>sdtm</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SDTM datasets</a:t>
                      </a:r>
                      <a:endParaRPr lang="en-US" sz="1000" b="0" i="0" u="none" strike="noStrike" dirty="0">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1266336714"/>
                  </a:ext>
                </a:extLst>
              </a:tr>
              <a:tr h="149098">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i="1" u="none" strike="noStrike" dirty="0" err="1">
                          <a:solidFill>
                            <a:srgbClr val="0000FF"/>
                          </a:solidFill>
                          <a:effectLst/>
                        </a:rPr>
                        <a:t>csr</a:t>
                      </a:r>
                      <a:endParaRPr lang="en-US" sz="1000" b="0" i="1" u="none" strike="noStrike" dirty="0">
                        <a:solidFill>
                          <a:srgbClr val="0000FF"/>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128920113"/>
                  </a:ext>
                </a:extLst>
              </a:tr>
              <a:tr h="149098">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1" u="none" strike="noStrike" dirty="0">
                        <a:solidFill>
                          <a:srgbClr val="4472C4"/>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edc</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EDC data</a:t>
                      </a:r>
                      <a:endParaRPr lang="en-US" sz="1000" b="0" i="0" u="none" strike="noStrike" dirty="0">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138421383"/>
                  </a:ext>
                </a:extLst>
              </a:tr>
              <a:tr h="149098">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1" u="none" strike="noStrike" dirty="0">
                        <a:solidFill>
                          <a:srgbClr val="4472C4"/>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sdtm</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SDTM datasets</a:t>
                      </a:r>
                      <a:endParaRPr lang="en-US" sz="1000" b="0" i="0" u="none" strike="noStrike" dirty="0">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2171444376"/>
                  </a:ext>
                </a:extLst>
              </a:tr>
              <a:tr h="149098">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adam</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ADaM datasets</a:t>
                      </a:r>
                      <a:endParaRPr lang="en-US" sz="1000" b="0" i="0" u="none" strike="noStrike">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4037391521"/>
                  </a:ext>
                </a:extLst>
              </a:tr>
              <a:tr h="149098">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tc>
                <a:tc>
                  <a:txBody>
                    <a:bodyPr/>
                    <a:lstStyle/>
                    <a:p>
                      <a:pPr algn="l" fontAlgn="b"/>
                      <a:r>
                        <a:rPr lang="en-US" sz="1000" u="none" strike="noStrike" dirty="0" err="1">
                          <a:effectLst/>
                        </a:rPr>
                        <a:t>pgmanal</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620693918"/>
                  </a:ext>
                </a:extLst>
              </a:tr>
              <a:tr h="149098">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i="1" u="none" strike="noStrike" dirty="0" err="1">
                          <a:solidFill>
                            <a:srgbClr val="0000FF"/>
                          </a:solidFill>
                          <a:effectLst/>
                        </a:rPr>
                        <a:t>mdr</a:t>
                      </a:r>
                      <a:endParaRPr lang="en-US" sz="1000" b="0" i="1" u="none" strike="noStrike" dirty="0">
                        <a:solidFill>
                          <a:srgbClr val="0000FF"/>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2627693502"/>
                  </a:ext>
                </a:extLst>
              </a:tr>
              <a:tr h="149098">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adam</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r>
                        <a:rPr lang="en-US" sz="1000" u="none" strike="noStrike" dirty="0" err="1">
                          <a:effectLst/>
                        </a:rPr>
                        <a:t>ADaM</a:t>
                      </a:r>
                      <a:r>
                        <a:rPr lang="en-US" sz="1000" u="none" strike="noStrike" dirty="0">
                          <a:effectLst/>
                        </a:rPr>
                        <a:t> data</a:t>
                      </a:r>
                      <a:endParaRPr lang="en-US" sz="1000" b="0" i="0" u="none" strike="noStrike" dirty="0">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1925950149"/>
                  </a:ext>
                </a:extLst>
              </a:tr>
              <a:tr h="149098">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reports</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R Program</a:t>
                      </a:r>
                      <a:endParaRPr lang="en-US" sz="1000" b="0" i="0" u="none" strike="noStrike" dirty="0">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261459635"/>
                  </a:ext>
                </a:extLst>
              </a:tr>
              <a:tr h="149098">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i="1" u="none" strike="noStrike" dirty="0" err="1">
                          <a:solidFill>
                            <a:srgbClr val="0000FF"/>
                          </a:solidFill>
                          <a:effectLst/>
                        </a:rPr>
                        <a:t>csr</a:t>
                      </a:r>
                      <a:endParaRPr lang="en-US" sz="1000" b="0" i="1" u="none" strike="noStrike" dirty="0">
                        <a:solidFill>
                          <a:srgbClr val="0000FF"/>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3290061574"/>
                  </a:ext>
                </a:extLst>
              </a:tr>
              <a:tr h="149098">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adam</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r>
                        <a:rPr lang="en-US" sz="1000" u="none" strike="noStrike" dirty="0" err="1">
                          <a:effectLst/>
                        </a:rPr>
                        <a:t>ADaM</a:t>
                      </a:r>
                      <a:r>
                        <a:rPr lang="en-US" sz="1000" u="none" strike="noStrike" dirty="0">
                          <a:effectLst/>
                        </a:rPr>
                        <a:t> data</a:t>
                      </a:r>
                      <a:endParaRPr lang="en-US" sz="1000" b="0" i="0" u="none" strike="noStrike" dirty="0">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3423332125"/>
                  </a:ext>
                </a:extLst>
              </a:tr>
              <a:tr h="149098">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reports</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R Program</a:t>
                      </a:r>
                      <a:endParaRPr lang="en-US" sz="1000" b="0" i="0" u="none" strike="noStrike" dirty="0">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2399831261"/>
                  </a:ext>
                </a:extLst>
              </a:tr>
              <a:tr h="149098">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reports</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515509636"/>
                  </a:ext>
                </a:extLst>
              </a:tr>
              <a:tr h="149098">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i="1" u="none" strike="noStrike">
                          <a:solidFill>
                            <a:srgbClr val="0000FF"/>
                          </a:solidFill>
                          <a:effectLst/>
                        </a:rPr>
                        <a:t>mdr</a:t>
                      </a:r>
                      <a:endParaRPr lang="en-US" sz="1000" b="0" i="1" u="none" strike="noStrike">
                        <a:solidFill>
                          <a:srgbClr val="0000FF"/>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2786829346"/>
                  </a:ext>
                </a:extLst>
              </a:tr>
              <a:tr h="149098">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graphs</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Downloaded graphs from MDH webpage</a:t>
                      </a:r>
                      <a:endParaRPr lang="en-US" sz="1000" b="0" i="0" u="none" strike="noStrike" dirty="0">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3477432987"/>
                  </a:ext>
                </a:extLst>
              </a:tr>
              <a:tr h="149098">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tables</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Downloaded tables from MDH webpage</a:t>
                      </a:r>
                      <a:endParaRPr lang="en-US" sz="1000" b="0" i="0" u="none" strike="noStrike" dirty="0">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2915936951"/>
                  </a:ext>
                </a:extLst>
              </a:tr>
              <a:tr h="149098">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i="1" u="none" strike="noStrike" dirty="0">
                          <a:solidFill>
                            <a:srgbClr val="0000FF"/>
                          </a:solidFill>
                          <a:effectLst/>
                        </a:rPr>
                        <a:t>narrative</a:t>
                      </a:r>
                      <a:endParaRPr lang="en-US" sz="1000" b="0" i="1" u="none" strike="noStrike" dirty="0">
                        <a:solidFill>
                          <a:srgbClr val="0000FF"/>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3738184536"/>
                  </a:ext>
                </a:extLst>
              </a:tr>
              <a:tr h="149098">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data</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Derived Narrative datasets</a:t>
                      </a:r>
                      <a:endParaRPr lang="en-US" sz="1000" b="0" i="0" u="none" strike="noStrike" dirty="0">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2258697387"/>
                  </a:ext>
                </a:extLst>
              </a:tr>
              <a:tr h="149098">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templates</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Narrative Template</a:t>
                      </a:r>
                      <a:endParaRPr lang="en-US" sz="1000" b="0" i="0" u="none" strike="noStrike" dirty="0">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3886387290"/>
                  </a:ext>
                </a:extLst>
              </a:tr>
              <a:tr h="149098">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narratives</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Narratives outputs </a:t>
                      </a:r>
                      <a:endParaRPr lang="en-US" sz="1000" b="0" i="0" u="none" strike="noStrike" dirty="0">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4086808641"/>
                  </a:ext>
                </a:extLst>
              </a:tr>
              <a:tr h="149098">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i="1" u="none" strike="noStrike" dirty="0" err="1">
                          <a:solidFill>
                            <a:srgbClr val="0000FF"/>
                          </a:solidFill>
                          <a:effectLst/>
                        </a:rPr>
                        <a:t>csr</a:t>
                      </a:r>
                      <a:endParaRPr lang="en-US" sz="1000" b="0" i="1" u="none" strike="noStrike" dirty="0">
                        <a:solidFill>
                          <a:srgbClr val="0000FF"/>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3843768578"/>
                  </a:ext>
                </a:extLst>
              </a:tr>
              <a:tr h="149098">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solidFill>
                            <a:srgbClr val="0000FF"/>
                          </a:solidFill>
                          <a:effectLst/>
                        </a:rPr>
                        <a:t> </a:t>
                      </a:r>
                      <a:endParaRPr lang="en-US" sz="1000" b="0" i="0" u="none" strike="noStrike" dirty="0">
                        <a:solidFill>
                          <a:srgbClr val="0000FF"/>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graphs</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Downloaded graphs from MDH webpage</a:t>
                      </a:r>
                      <a:endParaRPr lang="en-US" sz="1000" b="0" i="0" u="none" strike="noStrike" dirty="0">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3452420924"/>
                  </a:ext>
                </a:extLst>
              </a:tr>
              <a:tr h="149098">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solidFill>
                            <a:srgbClr val="0000FF"/>
                          </a:solidFill>
                          <a:effectLst/>
                        </a:rPr>
                        <a:t> </a:t>
                      </a:r>
                      <a:endParaRPr lang="en-US" sz="1000" b="0" i="0" u="none" strike="noStrike" dirty="0">
                        <a:solidFill>
                          <a:srgbClr val="0000FF"/>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listings</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Downloaded listings from MDH webpage</a:t>
                      </a:r>
                      <a:endParaRPr lang="en-US" sz="1000" b="0" i="0" u="none" strike="noStrike" dirty="0">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829405112"/>
                  </a:ext>
                </a:extLst>
              </a:tr>
              <a:tr h="149098">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solidFill>
                            <a:srgbClr val="0000FF"/>
                          </a:solidFill>
                          <a:effectLst/>
                        </a:rPr>
                        <a:t> </a:t>
                      </a:r>
                      <a:endParaRPr lang="en-US" sz="1000" b="0" i="0" u="none" strike="noStrike" dirty="0">
                        <a:solidFill>
                          <a:srgbClr val="0000FF"/>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tables</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Downloaded tables from MDH webpage</a:t>
                      </a:r>
                      <a:endParaRPr lang="en-US" sz="1000" b="0" i="0" u="none" strike="noStrike" dirty="0">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2324637950"/>
                  </a:ext>
                </a:extLst>
              </a:tr>
            </a:tbl>
          </a:graphicData>
        </a:graphic>
      </p:graphicFrame>
      <p:sp>
        <p:nvSpPr>
          <p:cNvPr id="10" name="Explosion: 8 Points 9">
            <a:extLst>
              <a:ext uri="{FF2B5EF4-FFF2-40B4-BE49-F238E27FC236}">
                <a16:creationId xmlns:a16="http://schemas.microsoft.com/office/drawing/2014/main" id="{F5BA002A-B351-61BE-271A-2F32B0CFD666}"/>
              </a:ext>
            </a:extLst>
          </p:cNvPr>
          <p:cNvSpPr/>
          <p:nvPr/>
        </p:nvSpPr>
        <p:spPr>
          <a:xfrm>
            <a:off x="212859" y="2668484"/>
            <a:ext cx="2779723" cy="2679371"/>
          </a:xfrm>
          <a:prstGeom prst="irregularSeal1">
            <a:avLst/>
          </a:prstGeom>
          <a:solidFill>
            <a:srgbClr val="FFFF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rgbClr val="FF0000"/>
                </a:solidFill>
              </a:rPr>
              <a:t>Folder Name in blue will be used for Access Control </a:t>
            </a:r>
          </a:p>
        </p:txBody>
      </p:sp>
      <p:pic>
        <p:nvPicPr>
          <p:cNvPr id="14" name="Picture 13">
            <a:extLst>
              <a:ext uri="{FF2B5EF4-FFF2-40B4-BE49-F238E27FC236}">
                <a16:creationId xmlns:a16="http://schemas.microsoft.com/office/drawing/2014/main" id="{1EAF60BB-A115-A961-CB70-CB0DC9C9C89B}"/>
              </a:ext>
            </a:extLst>
          </p:cNvPr>
          <p:cNvPicPr>
            <a:picLocks noChangeAspect="1"/>
          </p:cNvPicPr>
          <p:nvPr/>
        </p:nvPicPr>
        <p:blipFill>
          <a:blip r:embed="rId2"/>
          <a:stretch>
            <a:fillRect/>
          </a:stretch>
        </p:blipFill>
        <p:spPr>
          <a:xfrm>
            <a:off x="149534" y="5347855"/>
            <a:ext cx="2676525" cy="1409181"/>
          </a:xfrm>
          <a:prstGeom prst="rect">
            <a:avLst/>
          </a:prstGeom>
        </p:spPr>
      </p:pic>
    </p:spTree>
    <p:extLst>
      <p:ext uri="{BB962C8B-B14F-4D97-AF65-F5344CB8AC3E}">
        <p14:creationId xmlns:p14="http://schemas.microsoft.com/office/powerpoint/2010/main" val="2021231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217766-E313-33D3-0831-8A39872C3F95}"/>
              </a:ext>
            </a:extLst>
          </p:cNvPr>
          <p:cNvSpPr/>
          <p:nvPr/>
        </p:nvSpPr>
        <p:spPr>
          <a:xfrm>
            <a:off x="445200" y="106664"/>
            <a:ext cx="6367177" cy="4802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t>API provided by IT </a:t>
            </a:r>
            <a:r>
              <a:rPr lang="en-US" dirty="0">
                <a:solidFill>
                  <a:srgbClr val="00B0F0"/>
                </a:solidFill>
              </a:rPr>
              <a:t>to get access group names for each user</a:t>
            </a:r>
          </a:p>
        </p:txBody>
      </p:sp>
      <p:sp>
        <p:nvSpPr>
          <p:cNvPr id="2" name="Title 1">
            <a:extLst>
              <a:ext uri="{FF2B5EF4-FFF2-40B4-BE49-F238E27FC236}">
                <a16:creationId xmlns:a16="http://schemas.microsoft.com/office/drawing/2014/main" id="{4323F4ED-D522-A2B9-B1E6-12B4552105B0}"/>
              </a:ext>
            </a:extLst>
          </p:cNvPr>
          <p:cNvSpPr>
            <a:spLocks noGrp="1"/>
          </p:cNvSpPr>
          <p:nvPr>
            <p:ph type="title"/>
          </p:nvPr>
        </p:nvSpPr>
        <p:spPr>
          <a:xfrm>
            <a:off x="7888023" y="269480"/>
            <a:ext cx="2761664" cy="1030226"/>
          </a:xfrm>
        </p:spPr>
        <p:txBody>
          <a:bodyPr>
            <a:normAutofit/>
          </a:bodyPr>
          <a:lstStyle/>
          <a:p>
            <a:r>
              <a:rPr lang="en-US" altLang="zh-CN" sz="3200" dirty="0"/>
              <a:t>Access Control</a:t>
            </a:r>
            <a:br>
              <a:rPr lang="en-US" altLang="zh-CN" sz="3200" dirty="0"/>
            </a:br>
            <a:r>
              <a:rPr lang="en-US" altLang="zh-CN" sz="3200" dirty="0"/>
              <a:t>for Web Page</a:t>
            </a:r>
            <a:endParaRPr lang="zh-CN" altLang="en-US" sz="3200" dirty="0"/>
          </a:p>
        </p:txBody>
      </p:sp>
      <p:sp>
        <p:nvSpPr>
          <p:cNvPr id="5" name="Arrow: Down 4">
            <a:extLst>
              <a:ext uri="{FF2B5EF4-FFF2-40B4-BE49-F238E27FC236}">
                <a16:creationId xmlns:a16="http://schemas.microsoft.com/office/drawing/2014/main" id="{DC567DF2-C8C7-BB1B-048F-31F8C39FE0F7}"/>
              </a:ext>
            </a:extLst>
          </p:cNvPr>
          <p:cNvSpPr/>
          <p:nvPr/>
        </p:nvSpPr>
        <p:spPr>
          <a:xfrm>
            <a:off x="3394256" y="629966"/>
            <a:ext cx="138545" cy="48029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2DE64C76-C77C-388C-3F5C-5E2744545595}"/>
              </a:ext>
            </a:extLst>
          </p:cNvPr>
          <p:cNvSpPr/>
          <p:nvPr/>
        </p:nvSpPr>
        <p:spPr>
          <a:xfrm>
            <a:off x="3384669" y="2772490"/>
            <a:ext cx="138545" cy="48029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C83E167-E4C1-ED3E-D07A-6DB19859BF5B}"/>
              </a:ext>
            </a:extLst>
          </p:cNvPr>
          <p:cNvSpPr txBox="1"/>
          <p:nvPr/>
        </p:nvSpPr>
        <p:spPr>
          <a:xfrm>
            <a:off x="1361216" y="2643233"/>
            <a:ext cx="4535143" cy="369332"/>
          </a:xfrm>
          <a:prstGeom prst="rect">
            <a:avLst/>
          </a:prstGeom>
          <a:noFill/>
        </p:spPr>
        <p:txBody>
          <a:bodyPr wrap="square" rtlCol="0">
            <a:spAutoFit/>
          </a:bodyPr>
          <a:lstStyle/>
          <a:p>
            <a:r>
              <a:rPr lang="en-US" b="1" dirty="0">
                <a:solidFill>
                  <a:srgbClr val="FFC000"/>
                </a:solidFill>
              </a:rPr>
              <a:t>Unique information for each user</a:t>
            </a:r>
          </a:p>
        </p:txBody>
      </p:sp>
      <p:sp>
        <p:nvSpPr>
          <p:cNvPr id="16" name="Arrow: Down 15">
            <a:extLst>
              <a:ext uri="{FF2B5EF4-FFF2-40B4-BE49-F238E27FC236}">
                <a16:creationId xmlns:a16="http://schemas.microsoft.com/office/drawing/2014/main" id="{A5734898-29F9-A04E-D6D8-70E55952336A}"/>
              </a:ext>
            </a:extLst>
          </p:cNvPr>
          <p:cNvSpPr/>
          <p:nvPr/>
        </p:nvSpPr>
        <p:spPr>
          <a:xfrm>
            <a:off x="3384670" y="4648629"/>
            <a:ext cx="138545" cy="48029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5E698B9B-8ED7-DE02-50FA-7460374161C0}"/>
              </a:ext>
            </a:extLst>
          </p:cNvPr>
          <p:cNvSpPr/>
          <p:nvPr/>
        </p:nvSpPr>
        <p:spPr>
          <a:xfrm rot="-5400000">
            <a:off x="7798195" y="5103133"/>
            <a:ext cx="179656" cy="136236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2F48889-2DF8-BE10-E384-2E3E4DAC8ACF}"/>
              </a:ext>
            </a:extLst>
          </p:cNvPr>
          <p:cNvSpPr txBox="1"/>
          <p:nvPr/>
        </p:nvSpPr>
        <p:spPr>
          <a:xfrm>
            <a:off x="520151" y="6412774"/>
            <a:ext cx="6489457" cy="369332"/>
          </a:xfrm>
          <a:prstGeom prst="rect">
            <a:avLst/>
          </a:prstGeom>
          <a:noFill/>
        </p:spPr>
        <p:txBody>
          <a:bodyPr wrap="square" rtlCol="0">
            <a:spAutoFit/>
          </a:bodyPr>
          <a:lstStyle/>
          <a:p>
            <a:r>
              <a:rPr lang="en-US" b="1" dirty="0">
                <a:solidFill>
                  <a:srgbClr val="FFC000"/>
                </a:solidFill>
              </a:rPr>
              <a:t>Unique group name for each compound/study level folder</a:t>
            </a:r>
          </a:p>
        </p:txBody>
      </p:sp>
      <p:sp>
        <p:nvSpPr>
          <p:cNvPr id="21" name="TextBox 20">
            <a:extLst>
              <a:ext uri="{FF2B5EF4-FFF2-40B4-BE49-F238E27FC236}">
                <a16:creationId xmlns:a16="http://schemas.microsoft.com/office/drawing/2014/main" id="{44006AE2-1848-79D5-E1C2-EFD67A9AF1AA}"/>
              </a:ext>
            </a:extLst>
          </p:cNvPr>
          <p:cNvSpPr txBox="1"/>
          <p:nvPr/>
        </p:nvSpPr>
        <p:spPr>
          <a:xfrm>
            <a:off x="7206839" y="5164977"/>
            <a:ext cx="1533237" cy="923330"/>
          </a:xfrm>
          <a:prstGeom prst="rect">
            <a:avLst/>
          </a:prstGeom>
          <a:noFill/>
        </p:spPr>
        <p:txBody>
          <a:bodyPr wrap="square" rtlCol="0">
            <a:spAutoFit/>
          </a:bodyPr>
          <a:lstStyle/>
          <a:p>
            <a:pPr algn="ctr"/>
            <a:r>
              <a:rPr lang="en-US" dirty="0">
                <a:solidFill>
                  <a:srgbClr val="00B0F0"/>
                </a:solidFill>
              </a:rPr>
              <a:t>display folder names in web page</a:t>
            </a:r>
          </a:p>
        </p:txBody>
      </p:sp>
      <p:sp>
        <p:nvSpPr>
          <p:cNvPr id="7" name="Rectangle: Rounded Corners 6">
            <a:extLst>
              <a:ext uri="{FF2B5EF4-FFF2-40B4-BE49-F238E27FC236}">
                <a16:creationId xmlns:a16="http://schemas.microsoft.com/office/drawing/2014/main" id="{D7532CAE-823D-7E52-8DC9-DEAA1EEF65E0}"/>
              </a:ext>
            </a:extLst>
          </p:cNvPr>
          <p:cNvSpPr/>
          <p:nvPr/>
        </p:nvSpPr>
        <p:spPr>
          <a:xfrm>
            <a:off x="445201" y="1153267"/>
            <a:ext cx="6367177" cy="1545434"/>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600" b="0" i="0" dirty="0">
                <a:solidFill>
                  <a:srgbClr val="202124"/>
                </a:solidFill>
                <a:effectLst/>
                <a:ea typeface="等线" panose="02010600030101010101" pitchFamily="2" charset="-122"/>
              </a:rPr>
              <a:t>{name: “Yan, Zhiping", </a:t>
            </a:r>
          </a:p>
          <a:p>
            <a:pPr algn="l"/>
            <a:r>
              <a:rPr lang="en-US" sz="1600" dirty="0">
                <a:solidFill>
                  <a:srgbClr val="202124"/>
                </a:solidFill>
                <a:ea typeface="等线" panose="02010600030101010101" pitchFamily="2" charset="-122"/>
              </a:rPr>
              <a:t> </a:t>
            </a:r>
            <a:r>
              <a:rPr lang="en-US" sz="1600" b="0" i="0" dirty="0">
                <a:solidFill>
                  <a:srgbClr val="202124"/>
                </a:solidFill>
                <a:effectLst/>
                <a:ea typeface="等线" panose="02010600030101010101" pitchFamily="2" charset="-122"/>
              </a:rPr>
              <a:t>email: "Zhiping.Yan@dizalpharma.com", </a:t>
            </a:r>
          </a:p>
          <a:p>
            <a:pPr algn="l"/>
            <a:r>
              <a:rPr lang="en-US" sz="1600" dirty="0">
                <a:solidFill>
                  <a:srgbClr val="202124"/>
                </a:solidFill>
                <a:ea typeface="等线" panose="02010600030101010101" pitchFamily="2" charset="-122"/>
              </a:rPr>
              <a:t> </a:t>
            </a:r>
            <a:r>
              <a:rPr lang="en-US" sz="1600" b="0" i="0" dirty="0">
                <a:solidFill>
                  <a:srgbClr val="202124"/>
                </a:solidFill>
                <a:effectLst/>
                <a:ea typeface="等线" panose="02010600030101010101" pitchFamily="2" charset="-122"/>
              </a:rPr>
              <a:t>groups: ["DZ-MDH-</a:t>
            </a:r>
            <a:r>
              <a:rPr lang="en-US" sz="1600" b="1" i="0" dirty="0">
                <a:solidFill>
                  <a:srgbClr val="FF0000"/>
                </a:solidFill>
                <a:effectLst/>
                <a:ea typeface="等线" panose="02010600030101010101" pitchFamily="2" charset="-122"/>
              </a:rPr>
              <a:t>STANDARD</a:t>
            </a:r>
            <a:r>
              <a:rPr lang="en-US" sz="1600" b="0" i="0" dirty="0">
                <a:solidFill>
                  <a:srgbClr val="202124"/>
                </a:solidFill>
                <a:effectLst/>
                <a:ea typeface="等线" panose="02010600030101010101" pitchFamily="2" charset="-122"/>
              </a:rPr>
              <a:t>", "DZ-MDH-</a:t>
            </a:r>
            <a:r>
              <a:rPr lang="en-US" sz="1600" b="0" i="0" dirty="0">
                <a:solidFill>
                  <a:srgbClr val="0000FF"/>
                </a:solidFill>
                <a:effectLst/>
                <a:ea typeface="等线" panose="02010600030101010101" pitchFamily="2" charset="-122"/>
              </a:rPr>
              <a:t>DZXXXXXXX1</a:t>
            </a:r>
            <a:r>
              <a:rPr lang="en-US" sz="1600" b="0" i="0" dirty="0">
                <a:solidFill>
                  <a:srgbClr val="202124"/>
                </a:solidFill>
                <a:effectLst/>
                <a:ea typeface="等线" panose="02010600030101010101" pitchFamily="2" charset="-122"/>
              </a:rPr>
              <a:t>", "DZ-MDH-</a:t>
            </a:r>
            <a:r>
              <a:rPr lang="en-US" sz="1600" b="0" i="0" dirty="0">
                <a:solidFill>
                  <a:srgbClr val="0000FF"/>
                </a:solidFill>
                <a:effectLst/>
                <a:ea typeface="等线" panose="02010600030101010101" pitchFamily="2" charset="-122"/>
              </a:rPr>
              <a:t>DZXXXXXXX2</a:t>
            </a:r>
            <a:r>
              <a:rPr lang="en-US" sz="1600" b="0" i="0" dirty="0">
                <a:solidFill>
                  <a:srgbClr val="202124"/>
                </a:solidFill>
                <a:effectLst/>
                <a:ea typeface="等线" panose="02010600030101010101" pitchFamily="2" charset="-122"/>
              </a:rPr>
              <a:t>", "DZ-MDH-</a:t>
            </a:r>
            <a:r>
              <a:rPr lang="en-US" sz="1600" b="0" i="0" dirty="0">
                <a:solidFill>
                  <a:srgbClr val="0000FF"/>
                </a:solidFill>
                <a:effectLst/>
                <a:ea typeface="等线" panose="02010600030101010101" pitchFamily="2" charset="-122"/>
              </a:rPr>
              <a:t>DZXXXXXXX3</a:t>
            </a:r>
            <a:r>
              <a:rPr lang="en-US" sz="1600" b="0" i="0" dirty="0">
                <a:solidFill>
                  <a:srgbClr val="202124"/>
                </a:solidFill>
                <a:effectLst/>
                <a:ea typeface="等线" panose="02010600030101010101" pitchFamily="2" charset="-122"/>
              </a:rPr>
              <a:t>",…]</a:t>
            </a:r>
          </a:p>
          <a:p>
            <a:pPr algn="l"/>
            <a:r>
              <a:rPr lang="en-US" sz="1600" dirty="0">
                <a:solidFill>
                  <a:srgbClr val="202124"/>
                </a:solidFill>
                <a:ea typeface="等线" panose="02010600030101010101" pitchFamily="2" charset="-122"/>
              </a:rPr>
              <a:t>}</a:t>
            </a:r>
            <a:endParaRPr lang="en-US" sz="1600" b="0" i="0" dirty="0">
              <a:solidFill>
                <a:srgbClr val="202124"/>
              </a:solidFill>
              <a:effectLst/>
              <a:ea typeface="等线" panose="02010600030101010101" pitchFamily="2" charset="-122"/>
            </a:endParaRPr>
          </a:p>
        </p:txBody>
      </p:sp>
      <p:sp>
        <p:nvSpPr>
          <p:cNvPr id="10" name="Rectangle: Rounded Corners 9">
            <a:extLst>
              <a:ext uri="{FF2B5EF4-FFF2-40B4-BE49-F238E27FC236}">
                <a16:creationId xmlns:a16="http://schemas.microsoft.com/office/drawing/2014/main" id="{E767D50C-22F6-D227-D802-DFBD07DA2534}"/>
              </a:ext>
            </a:extLst>
          </p:cNvPr>
          <p:cNvSpPr/>
          <p:nvPr/>
        </p:nvSpPr>
        <p:spPr>
          <a:xfrm>
            <a:off x="445200" y="3295791"/>
            <a:ext cx="6367177" cy="12791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1800" b="1" dirty="0" err="1"/>
              <a:t>MedDRAH</a:t>
            </a:r>
            <a:r>
              <a:rPr lang="en-US" altLang="zh-CN" sz="1800" b="1" dirty="0"/>
              <a:t> API </a:t>
            </a:r>
            <a:r>
              <a:rPr lang="en-US" dirty="0">
                <a:solidFill>
                  <a:srgbClr val="00B0F0"/>
                </a:solidFill>
              </a:rPr>
              <a:t>to get folder names based on group names</a:t>
            </a:r>
            <a:endParaRPr lang="en-US" altLang="zh-CN" dirty="0">
              <a:solidFill>
                <a:srgbClr val="00B0F0"/>
              </a:solidFill>
            </a:endParaRPr>
          </a:p>
          <a:p>
            <a:endParaRPr lang="en-US" sz="600" b="1" dirty="0">
              <a:solidFill>
                <a:schemeClr val="bg1"/>
              </a:solidFill>
            </a:endParaRPr>
          </a:p>
          <a:p>
            <a:endParaRPr lang="en-US" sz="600" b="1" dirty="0">
              <a:solidFill>
                <a:schemeClr val="bg1"/>
              </a:solidFill>
            </a:endParaRPr>
          </a:p>
          <a:p>
            <a:r>
              <a:rPr lang="en-US" sz="1800" dirty="0"/>
              <a:t>http://xxxxxx.dizalxxx.xxx/xxx/xxxx/getdirs/?groups=</a:t>
            </a:r>
            <a:r>
              <a:rPr lang="en-US" sz="1800" b="0" i="0" dirty="0">
                <a:solidFill>
                  <a:srgbClr val="202124"/>
                </a:solidFill>
                <a:effectLst/>
              </a:rPr>
              <a:t> DZ-MDH-</a:t>
            </a:r>
            <a:r>
              <a:rPr lang="en-US" sz="1800" b="1" i="0" dirty="0">
                <a:solidFill>
                  <a:srgbClr val="FF0000"/>
                </a:solidFill>
                <a:effectLst/>
              </a:rPr>
              <a:t>STANDARD</a:t>
            </a:r>
            <a:r>
              <a:rPr lang="en-US" sz="1800" b="0" i="0" dirty="0">
                <a:solidFill>
                  <a:srgbClr val="202124"/>
                </a:solidFill>
                <a:effectLst/>
              </a:rPr>
              <a:t>, DZ-MDH-</a:t>
            </a:r>
            <a:r>
              <a:rPr lang="en-US" sz="1800" b="0" i="0" dirty="0">
                <a:solidFill>
                  <a:srgbClr val="0000FF"/>
                </a:solidFill>
                <a:effectLst/>
              </a:rPr>
              <a:t>DZXXXXXXX1</a:t>
            </a:r>
            <a:r>
              <a:rPr lang="en-US" sz="1800" b="0" i="0" dirty="0">
                <a:solidFill>
                  <a:srgbClr val="202124"/>
                </a:solidFill>
                <a:effectLst/>
              </a:rPr>
              <a:t>, DZ-MDH-</a:t>
            </a:r>
            <a:r>
              <a:rPr lang="en-US" sz="1800" b="0" i="0" dirty="0">
                <a:solidFill>
                  <a:srgbClr val="0000FF"/>
                </a:solidFill>
                <a:effectLst/>
              </a:rPr>
              <a:t>DZXXXXXXX2</a:t>
            </a:r>
            <a:r>
              <a:rPr lang="en-US" sz="1800" b="0" i="0" dirty="0">
                <a:solidFill>
                  <a:srgbClr val="202124"/>
                </a:solidFill>
                <a:effectLst/>
              </a:rPr>
              <a:t>, DZ-MDH-</a:t>
            </a:r>
            <a:r>
              <a:rPr lang="en-US" sz="1800" b="0" i="0" dirty="0">
                <a:solidFill>
                  <a:srgbClr val="0000FF"/>
                </a:solidFill>
                <a:effectLst/>
              </a:rPr>
              <a:t>DZXXXXXXX3</a:t>
            </a:r>
            <a:endParaRPr lang="en-US" sz="1800" dirty="0"/>
          </a:p>
        </p:txBody>
      </p:sp>
      <p:sp>
        <p:nvSpPr>
          <p:cNvPr id="12" name="Rectangle: Rounded Corners 11">
            <a:extLst>
              <a:ext uri="{FF2B5EF4-FFF2-40B4-BE49-F238E27FC236}">
                <a16:creationId xmlns:a16="http://schemas.microsoft.com/office/drawing/2014/main" id="{ED171EB6-D811-69D6-A9D4-5E6A5D04AAA5}"/>
              </a:ext>
            </a:extLst>
          </p:cNvPr>
          <p:cNvSpPr/>
          <p:nvPr/>
        </p:nvSpPr>
        <p:spPr>
          <a:xfrm>
            <a:off x="445694" y="5202639"/>
            <a:ext cx="6366683" cy="1279119"/>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b="0" i="0" dirty="0">
                <a:solidFill>
                  <a:srgbClr val="202124"/>
                </a:solidFill>
                <a:effectLst/>
              </a:rPr>
              <a:t>[{value: "</a:t>
            </a:r>
            <a:r>
              <a:rPr lang="en-US" b="1" i="0" dirty="0">
                <a:solidFill>
                  <a:srgbClr val="FF0000"/>
                </a:solidFill>
                <a:effectLst/>
              </a:rPr>
              <a:t>training</a:t>
            </a:r>
            <a:r>
              <a:rPr lang="en-US" b="0" i="0" dirty="0">
                <a:solidFill>
                  <a:srgbClr val="202124"/>
                </a:solidFill>
                <a:effectLst/>
              </a:rPr>
              <a:t>", label: "</a:t>
            </a:r>
            <a:r>
              <a:rPr lang="en-US" b="1" i="0" dirty="0">
                <a:solidFill>
                  <a:srgbClr val="FF0000"/>
                </a:solidFill>
                <a:effectLst/>
              </a:rPr>
              <a:t>training</a:t>
            </a:r>
            <a:r>
              <a:rPr lang="en-US" b="0" i="0" dirty="0">
                <a:solidFill>
                  <a:srgbClr val="202124"/>
                </a:solidFill>
                <a:effectLst/>
              </a:rPr>
              <a:t>", children: [{value: "</a:t>
            </a:r>
            <a:r>
              <a:rPr lang="en-US" b="1" dirty="0">
                <a:solidFill>
                  <a:srgbClr val="FF0000"/>
                </a:solidFill>
                <a:effectLst/>
              </a:rPr>
              <a:t>standard</a:t>
            </a:r>
            <a:r>
              <a:rPr lang="en-US" b="0" i="0" dirty="0">
                <a:solidFill>
                  <a:srgbClr val="202124"/>
                </a:solidFill>
                <a:effectLst/>
              </a:rPr>
              <a:t>", label: "</a:t>
            </a:r>
            <a:r>
              <a:rPr lang="en-US" b="1" i="0" dirty="0">
                <a:solidFill>
                  <a:srgbClr val="FF0000"/>
                </a:solidFill>
                <a:effectLst/>
              </a:rPr>
              <a:t>standard</a:t>
            </a:r>
            <a:r>
              <a:rPr lang="en-US" b="0" i="0" dirty="0">
                <a:solidFill>
                  <a:srgbClr val="202124"/>
                </a:solidFill>
                <a:effectLst/>
              </a:rPr>
              <a:t>",…}]}</a:t>
            </a:r>
          </a:p>
          <a:p>
            <a:pPr algn="l"/>
            <a:r>
              <a:rPr lang="en-US" sz="800" b="0" i="0" dirty="0">
                <a:solidFill>
                  <a:srgbClr val="202124"/>
                </a:solidFill>
                <a:effectLst/>
              </a:rPr>
              <a:t>…</a:t>
            </a:r>
          </a:p>
          <a:p>
            <a:pPr algn="l"/>
            <a:r>
              <a:rPr lang="en-US" sz="800" dirty="0">
                <a:solidFill>
                  <a:srgbClr val="202124"/>
                </a:solidFill>
              </a:rPr>
              <a:t>…</a:t>
            </a:r>
          </a:p>
          <a:p>
            <a:pPr algn="l"/>
            <a:r>
              <a:rPr lang="en-US" b="0" i="0" dirty="0">
                <a:solidFill>
                  <a:srgbClr val="202124"/>
                </a:solidFill>
                <a:effectLst/>
              </a:rPr>
              <a:t>]</a:t>
            </a:r>
            <a:endParaRPr lang="en-US" sz="1800" dirty="0"/>
          </a:p>
        </p:txBody>
      </p:sp>
      <p:grpSp>
        <p:nvGrpSpPr>
          <p:cNvPr id="15" name="Group 14">
            <a:extLst>
              <a:ext uri="{FF2B5EF4-FFF2-40B4-BE49-F238E27FC236}">
                <a16:creationId xmlns:a16="http://schemas.microsoft.com/office/drawing/2014/main" id="{170245C1-CB53-12A0-97C7-834568F05961}"/>
              </a:ext>
            </a:extLst>
          </p:cNvPr>
          <p:cNvGrpSpPr/>
          <p:nvPr/>
        </p:nvGrpSpPr>
        <p:grpSpPr>
          <a:xfrm>
            <a:off x="9116173" y="5159770"/>
            <a:ext cx="2676525" cy="1428750"/>
            <a:chOff x="8894509" y="5289074"/>
            <a:chExt cx="2676525" cy="1428750"/>
          </a:xfrm>
        </p:grpSpPr>
        <p:pic>
          <p:nvPicPr>
            <p:cNvPr id="8" name="Picture 7">
              <a:extLst>
                <a:ext uri="{FF2B5EF4-FFF2-40B4-BE49-F238E27FC236}">
                  <a16:creationId xmlns:a16="http://schemas.microsoft.com/office/drawing/2014/main" id="{805ECB3F-DEBE-39B5-AFC0-8243496A5733}"/>
                </a:ext>
              </a:extLst>
            </p:cNvPr>
            <p:cNvPicPr>
              <a:picLocks noChangeAspect="1"/>
            </p:cNvPicPr>
            <p:nvPr/>
          </p:nvPicPr>
          <p:blipFill>
            <a:blip r:embed="rId2"/>
            <a:stretch>
              <a:fillRect/>
            </a:stretch>
          </p:blipFill>
          <p:spPr>
            <a:xfrm>
              <a:off x="8894509" y="5289074"/>
              <a:ext cx="2676525" cy="1428750"/>
            </a:xfrm>
            <a:prstGeom prst="rect">
              <a:avLst/>
            </a:prstGeom>
          </p:spPr>
        </p:pic>
        <p:sp>
          <p:nvSpPr>
            <p:cNvPr id="13" name="TextBox 12">
              <a:extLst>
                <a:ext uri="{FF2B5EF4-FFF2-40B4-BE49-F238E27FC236}">
                  <a16:creationId xmlns:a16="http://schemas.microsoft.com/office/drawing/2014/main" id="{6FEBC89D-16A1-E78C-6E79-C9123769971F}"/>
                </a:ext>
              </a:extLst>
            </p:cNvPr>
            <p:cNvSpPr txBox="1"/>
            <p:nvPr/>
          </p:nvSpPr>
          <p:spPr>
            <a:xfrm>
              <a:off x="8959273" y="6363855"/>
              <a:ext cx="822036" cy="175490"/>
            </a:xfrm>
            <a:prstGeom prst="rect">
              <a:avLst/>
            </a:prstGeom>
            <a:noFill/>
            <a:ln w="25400">
              <a:solidFill>
                <a:srgbClr val="FF0000"/>
              </a:solidFill>
            </a:ln>
          </p:spPr>
          <p:txBody>
            <a:bodyPr vert="eaVert" wrap="square" rtlCol="0">
              <a:spAutoFit/>
            </a:bodyPr>
            <a:lstStyle/>
            <a:p>
              <a:endParaRPr lang="en-US" dirty="0"/>
            </a:p>
          </p:txBody>
        </p:sp>
        <p:sp>
          <p:nvSpPr>
            <p:cNvPr id="14" name="TextBox 13">
              <a:extLst>
                <a:ext uri="{FF2B5EF4-FFF2-40B4-BE49-F238E27FC236}">
                  <a16:creationId xmlns:a16="http://schemas.microsoft.com/office/drawing/2014/main" id="{D72F272A-1057-8400-B70F-9F90F19175A2}"/>
                </a:ext>
              </a:extLst>
            </p:cNvPr>
            <p:cNvSpPr txBox="1"/>
            <p:nvPr/>
          </p:nvSpPr>
          <p:spPr>
            <a:xfrm>
              <a:off x="10571021" y="5763490"/>
              <a:ext cx="623452" cy="166255"/>
            </a:xfrm>
            <a:prstGeom prst="rect">
              <a:avLst/>
            </a:prstGeom>
            <a:noFill/>
            <a:ln w="25400">
              <a:solidFill>
                <a:srgbClr val="FF0000"/>
              </a:solidFill>
            </a:ln>
          </p:spPr>
          <p:txBody>
            <a:bodyPr vert="eaVert" wrap="square" rtlCol="0">
              <a:spAutoFit/>
            </a:bodyPr>
            <a:lstStyle/>
            <a:p>
              <a:endParaRPr lang="en-US" dirty="0"/>
            </a:p>
          </p:txBody>
        </p:sp>
      </p:grpSp>
    </p:spTree>
    <p:extLst>
      <p:ext uri="{BB962C8B-B14F-4D97-AF65-F5344CB8AC3E}">
        <p14:creationId xmlns:p14="http://schemas.microsoft.com/office/powerpoint/2010/main" val="2487321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3F4ED-D522-A2B9-B1E6-12B4552105B0}"/>
              </a:ext>
            </a:extLst>
          </p:cNvPr>
          <p:cNvSpPr>
            <a:spLocks noGrp="1"/>
          </p:cNvSpPr>
          <p:nvPr>
            <p:ph type="title"/>
          </p:nvPr>
        </p:nvSpPr>
        <p:spPr>
          <a:xfrm>
            <a:off x="10691445" y="2105164"/>
            <a:ext cx="1733022" cy="1030226"/>
          </a:xfrm>
        </p:spPr>
        <p:txBody>
          <a:bodyPr>
            <a:normAutofit fontScale="90000"/>
          </a:bodyPr>
          <a:lstStyle/>
          <a:p>
            <a:r>
              <a:rPr lang="en-US" altLang="zh-CN" sz="3200" dirty="0"/>
              <a:t>Access Control</a:t>
            </a:r>
            <a:br>
              <a:rPr lang="en-US" altLang="zh-CN" sz="3200" dirty="0"/>
            </a:br>
            <a:r>
              <a:rPr lang="en-US" altLang="zh-CN" sz="3200" dirty="0"/>
              <a:t>for</a:t>
            </a:r>
            <a:br>
              <a:rPr lang="en-US" altLang="zh-CN" sz="3200" dirty="0"/>
            </a:br>
            <a:r>
              <a:rPr lang="en-US" altLang="zh-CN" sz="3200" dirty="0"/>
              <a:t>Remote Folder</a:t>
            </a:r>
            <a:endParaRPr lang="zh-CN" altLang="en-US" sz="3200" dirty="0"/>
          </a:p>
        </p:txBody>
      </p:sp>
      <p:graphicFrame>
        <p:nvGraphicFramePr>
          <p:cNvPr id="3" name="Table 2">
            <a:extLst>
              <a:ext uri="{FF2B5EF4-FFF2-40B4-BE49-F238E27FC236}">
                <a16:creationId xmlns:a16="http://schemas.microsoft.com/office/drawing/2014/main" id="{0CAF0ED6-545C-9538-DEA1-7EC52900BE3D}"/>
              </a:ext>
            </a:extLst>
          </p:cNvPr>
          <p:cNvGraphicFramePr>
            <a:graphicFrameLocks noGrp="1"/>
          </p:cNvGraphicFramePr>
          <p:nvPr>
            <p:extLst>
              <p:ext uri="{D42A27DB-BD31-4B8C-83A1-F6EECF244321}">
                <p14:modId xmlns:p14="http://schemas.microsoft.com/office/powerpoint/2010/main" val="1039602779"/>
              </p:ext>
            </p:extLst>
          </p:nvPr>
        </p:nvGraphicFramePr>
        <p:xfrm>
          <a:off x="154935" y="325927"/>
          <a:ext cx="10395834" cy="6364724"/>
        </p:xfrm>
        <a:graphic>
          <a:graphicData uri="http://schemas.openxmlformats.org/drawingml/2006/table">
            <a:tbl>
              <a:tblPr>
                <a:tableStyleId>{5C22544A-7EE6-4342-B048-85BDC9FD1C3A}</a:tableStyleId>
              </a:tblPr>
              <a:tblGrid>
                <a:gridCol w="628780">
                  <a:extLst>
                    <a:ext uri="{9D8B030D-6E8A-4147-A177-3AD203B41FA5}">
                      <a16:colId xmlns:a16="http://schemas.microsoft.com/office/drawing/2014/main" val="3487501095"/>
                    </a:ext>
                  </a:extLst>
                </a:gridCol>
                <a:gridCol w="744058">
                  <a:extLst>
                    <a:ext uri="{9D8B030D-6E8A-4147-A177-3AD203B41FA5}">
                      <a16:colId xmlns:a16="http://schemas.microsoft.com/office/drawing/2014/main" val="2680646790"/>
                    </a:ext>
                  </a:extLst>
                </a:gridCol>
                <a:gridCol w="1047967">
                  <a:extLst>
                    <a:ext uri="{9D8B030D-6E8A-4147-A177-3AD203B41FA5}">
                      <a16:colId xmlns:a16="http://schemas.microsoft.com/office/drawing/2014/main" val="2873342003"/>
                    </a:ext>
                  </a:extLst>
                </a:gridCol>
                <a:gridCol w="764178">
                  <a:extLst>
                    <a:ext uri="{9D8B030D-6E8A-4147-A177-3AD203B41FA5}">
                      <a16:colId xmlns:a16="http://schemas.microsoft.com/office/drawing/2014/main" val="3962401951"/>
                    </a:ext>
                  </a:extLst>
                </a:gridCol>
                <a:gridCol w="680892">
                  <a:extLst>
                    <a:ext uri="{9D8B030D-6E8A-4147-A177-3AD203B41FA5}">
                      <a16:colId xmlns:a16="http://schemas.microsoft.com/office/drawing/2014/main" val="3805542072"/>
                    </a:ext>
                  </a:extLst>
                </a:gridCol>
                <a:gridCol w="617301">
                  <a:extLst>
                    <a:ext uri="{9D8B030D-6E8A-4147-A177-3AD203B41FA5}">
                      <a16:colId xmlns:a16="http://schemas.microsoft.com/office/drawing/2014/main" val="1878116354"/>
                    </a:ext>
                  </a:extLst>
                </a:gridCol>
                <a:gridCol w="599664">
                  <a:extLst>
                    <a:ext uri="{9D8B030D-6E8A-4147-A177-3AD203B41FA5}">
                      <a16:colId xmlns:a16="http://schemas.microsoft.com/office/drawing/2014/main" val="3482075047"/>
                    </a:ext>
                  </a:extLst>
                </a:gridCol>
                <a:gridCol w="573208">
                  <a:extLst>
                    <a:ext uri="{9D8B030D-6E8A-4147-A177-3AD203B41FA5}">
                      <a16:colId xmlns:a16="http://schemas.microsoft.com/office/drawing/2014/main" val="704474456"/>
                    </a:ext>
                  </a:extLst>
                </a:gridCol>
                <a:gridCol w="502659">
                  <a:extLst>
                    <a:ext uri="{9D8B030D-6E8A-4147-A177-3AD203B41FA5}">
                      <a16:colId xmlns:a16="http://schemas.microsoft.com/office/drawing/2014/main" val="9872184"/>
                    </a:ext>
                  </a:extLst>
                </a:gridCol>
                <a:gridCol w="4237127">
                  <a:extLst>
                    <a:ext uri="{9D8B030D-6E8A-4147-A177-3AD203B41FA5}">
                      <a16:colId xmlns:a16="http://schemas.microsoft.com/office/drawing/2014/main" val="2134804429"/>
                    </a:ext>
                  </a:extLst>
                </a:gridCol>
              </a:tblGrid>
              <a:tr h="287509">
                <a:tc>
                  <a:txBody>
                    <a:bodyPr/>
                    <a:lstStyle/>
                    <a:p>
                      <a:pPr algn="ctr" fontAlgn="b"/>
                      <a:r>
                        <a:rPr lang="en-US" sz="1000" b="1" u="none" strike="noStrike" dirty="0">
                          <a:effectLst/>
                        </a:rPr>
                        <a:t> Level1</a:t>
                      </a:r>
                      <a:endParaRPr lang="en-US" sz="1000" b="1" i="0" u="none" strike="noStrike" dirty="0">
                        <a:solidFill>
                          <a:srgbClr val="000000"/>
                        </a:solidFill>
                        <a:effectLst/>
                        <a:latin typeface="Arial" panose="020B0604020202020204" pitchFamily="34" charset="0"/>
                      </a:endParaRPr>
                    </a:p>
                  </a:txBody>
                  <a:tcPr marL="5131" marR="5131" marT="5131" marB="0" anchor="b"/>
                </a:tc>
                <a:tc>
                  <a:txBody>
                    <a:bodyPr/>
                    <a:lstStyle/>
                    <a:p>
                      <a:pPr algn="ctr" fontAlgn="b"/>
                      <a:r>
                        <a:rPr lang="en-US" sz="1000" b="1" u="none" strike="noStrike" dirty="0">
                          <a:effectLst/>
                        </a:rPr>
                        <a:t> Level2</a:t>
                      </a:r>
                      <a:endParaRPr lang="en-US" sz="1000" b="1" i="0" u="none" strike="noStrike" dirty="0">
                        <a:solidFill>
                          <a:srgbClr val="000000"/>
                        </a:solidFill>
                        <a:effectLst/>
                        <a:latin typeface="Arial" panose="020B0604020202020204" pitchFamily="34" charset="0"/>
                      </a:endParaRPr>
                    </a:p>
                  </a:txBody>
                  <a:tcPr marL="5131" marR="5131" marT="5131" marB="0" anchor="b"/>
                </a:tc>
                <a:tc>
                  <a:txBody>
                    <a:bodyPr/>
                    <a:lstStyle/>
                    <a:p>
                      <a:pPr algn="ctr" fontAlgn="b"/>
                      <a:r>
                        <a:rPr lang="en-US" sz="1000" b="1" u="none" strike="noStrike" dirty="0">
                          <a:effectLst/>
                        </a:rPr>
                        <a:t> Level3</a:t>
                      </a:r>
                      <a:endParaRPr lang="en-US" sz="1000" b="1" i="0" u="none" strike="noStrike" dirty="0">
                        <a:solidFill>
                          <a:srgbClr val="000000"/>
                        </a:solidFill>
                        <a:effectLst/>
                        <a:latin typeface="Arial" panose="020B0604020202020204" pitchFamily="34" charset="0"/>
                      </a:endParaRPr>
                    </a:p>
                  </a:txBody>
                  <a:tcPr marL="5131" marR="5131" marT="5131" marB="0" anchor="b"/>
                </a:tc>
                <a:tc>
                  <a:txBody>
                    <a:bodyPr/>
                    <a:lstStyle/>
                    <a:p>
                      <a:pPr algn="ctr" fontAlgn="b"/>
                      <a:r>
                        <a:rPr lang="en-US" sz="1000" b="1" u="none" strike="noStrike" dirty="0">
                          <a:effectLst/>
                        </a:rPr>
                        <a:t> Level4</a:t>
                      </a:r>
                      <a:endParaRPr lang="en-US" sz="1000" b="1" i="0" u="none" strike="noStrike" dirty="0">
                        <a:solidFill>
                          <a:srgbClr val="000000"/>
                        </a:solidFill>
                        <a:effectLst/>
                        <a:latin typeface="Arial" panose="020B0604020202020204" pitchFamily="34" charset="0"/>
                      </a:endParaRPr>
                    </a:p>
                  </a:txBody>
                  <a:tcPr marL="5131" marR="5131" marT="5131" marB="0" anchor="b"/>
                </a:tc>
                <a:tc>
                  <a:txBody>
                    <a:bodyPr/>
                    <a:lstStyle/>
                    <a:p>
                      <a:pPr algn="ctr" fontAlgn="b"/>
                      <a:r>
                        <a:rPr lang="en-US" sz="1000" b="1" u="none" strike="noStrike" dirty="0">
                          <a:effectLst/>
                        </a:rPr>
                        <a:t> Level5</a:t>
                      </a:r>
                      <a:endParaRPr lang="en-US" sz="1000" b="1" i="0" u="none" strike="noStrike" dirty="0">
                        <a:solidFill>
                          <a:srgbClr val="000000"/>
                        </a:solidFill>
                        <a:effectLst/>
                        <a:latin typeface="Arial" panose="020B0604020202020204" pitchFamily="34" charset="0"/>
                      </a:endParaRPr>
                    </a:p>
                  </a:txBody>
                  <a:tcPr marL="5131" marR="5131" marT="5131" marB="0" anchor="b"/>
                </a:tc>
                <a:tc>
                  <a:txBody>
                    <a:bodyPr/>
                    <a:lstStyle/>
                    <a:p>
                      <a:pPr algn="ctr" fontAlgn="b"/>
                      <a:r>
                        <a:rPr lang="en-US" sz="1000" b="1" u="none" strike="noStrike" dirty="0">
                          <a:effectLst/>
                        </a:rPr>
                        <a:t> Level6</a:t>
                      </a:r>
                      <a:endParaRPr lang="en-US" sz="1000" b="1" i="0" u="none" strike="noStrike" dirty="0">
                        <a:solidFill>
                          <a:srgbClr val="000000"/>
                        </a:solidFill>
                        <a:effectLst/>
                        <a:latin typeface="Arial" panose="020B0604020202020204" pitchFamily="34" charset="0"/>
                      </a:endParaRPr>
                    </a:p>
                  </a:txBody>
                  <a:tcPr marL="5131" marR="5131" marT="5131" marB="0" anchor="b"/>
                </a:tc>
                <a:tc>
                  <a:txBody>
                    <a:bodyPr/>
                    <a:lstStyle/>
                    <a:p>
                      <a:pPr algn="ctr" fontAlgn="b"/>
                      <a:r>
                        <a:rPr lang="en-US" sz="1000" b="1" u="none" strike="noStrike" dirty="0">
                          <a:effectLst/>
                        </a:rPr>
                        <a:t> Level7</a:t>
                      </a:r>
                      <a:endParaRPr lang="en-US" sz="1000" b="1" i="0" u="none" strike="noStrike" dirty="0">
                        <a:solidFill>
                          <a:srgbClr val="000000"/>
                        </a:solidFill>
                        <a:effectLst/>
                        <a:latin typeface="Arial" panose="020B0604020202020204" pitchFamily="34" charset="0"/>
                      </a:endParaRPr>
                    </a:p>
                  </a:txBody>
                  <a:tcPr marL="5131" marR="5131" marT="5131" marB="0" anchor="b"/>
                </a:tc>
                <a:tc>
                  <a:txBody>
                    <a:bodyPr/>
                    <a:lstStyle/>
                    <a:p>
                      <a:pPr algn="ctr" fontAlgn="b"/>
                      <a:r>
                        <a:rPr lang="en-US" sz="1000" b="1" u="none" strike="noStrike">
                          <a:effectLst/>
                        </a:rPr>
                        <a:t> Level8</a:t>
                      </a:r>
                      <a:endParaRPr lang="en-US" sz="1000" b="1" i="0" u="none" strike="noStrike">
                        <a:solidFill>
                          <a:srgbClr val="000000"/>
                        </a:solidFill>
                        <a:effectLst/>
                        <a:latin typeface="Arial" panose="020B0604020202020204" pitchFamily="34" charset="0"/>
                      </a:endParaRPr>
                    </a:p>
                  </a:txBody>
                  <a:tcPr marL="5131" marR="5131" marT="5131" marB="0" anchor="b"/>
                </a:tc>
                <a:tc>
                  <a:txBody>
                    <a:bodyPr/>
                    <a:lstStyle/>
                    <a:p>
                      <a:pPr algn="ctr" fontAlgn="b"/>
                      <a:r>
                        <a:rPr lang="en-US" sz="1000" b="1" u="none" strike="noStrike" dirty="0">
                          <a:effectLst/>
                        </a:rPr>
                        <a:t> Level9</a:t>
                      </a:r>
                      <a:endParaRPr lang="en-US" sz="1000" b="1" i="0" u="none" strike="noStrike" dirty="0">
                        <a:solidFill>
                          <a:srgbClr val="000000"/>
                        </a:solidFill>
                        <a:effectLst/>
                        <a:latin typeface="Arial" panose="020B0604020202020204" pitchFamily="34" charset="0"/>
                      </a:endParaRPr>
                    </a:p>
                  </a:txBody>
                  <a:tcPr marL="5131" marR="5131" marT="5131" marB="0" anchor="b"/>
                </a:tc>
                <a:tc>
                  <a:txBody>
                    <a:bodyPr/>
                    <a:lstStyle/>
                    <a:p>
                      <a:pPr algn="ctr" fontAlgn="b"/>
                      <a:r>
                        <a:rPr lang="en-US" sz="1000" b="1" u="none" strike="noStrike" dirty="0">
                          <a:effectLst/>
                        </a:rPr>
                        <a:t>Expected Content</a:t>
                      </a:r>
                      <a:endParaRPr lang="en-US" sz="1000" b="1" i="0" u="none" strike="noStrike" dirty="0">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3561850584"/>
                  </a:ext>
                </a:extLst>
              </a:tr>
              <a:tr h="163357">
                <a:tc>
                  <a:txBody>
                    <a:bodyPr/>
                    <a:lstStyle/>
                    <a:p>
                      <a:pPr algn="l" fontAlgn="b"/>
                      <a:r>
                        <a:rPr lang="en-US" sz="1000" u="none" strike="noStrike" dirty="0" err="1">
                          <a:effectLst/>
                        </a:rPr>
                        <a:t>dizalmdh</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1" i="0" u="none" strike="noStrike" dirty="0">
                        <a:solidFill>
                          <a:srgbClr val="000000"/>
                        </a:solidFill>
                        <a:effectLst/>
                        <a:latin typeface="Arial" panose="020B0604020202020204" pitchFamily="34" charset="0"/>
                      </a:endParaRPr>
                    </a:p>
                  </a:txBody>
                  <a:tcPr marL="5131" marR="5131" marT="5131" marB="0" vert="vert270" anchor="b"/>
                </a:tc>
                <a:tc>
                  <a:txBody>
                    <a:bodyPr/>
                    <a:lstStyle/>
                    <a:p>
                      <a:pPr algn="l"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5131" marR="5131" marT="5131" marB="0" vert="vert270" anchor="b"/>
                </a:tc>
                <a:tc>
                  <a:txBody>
                    <a:bodyPr/>
                    <a:lstStyle/>
                    <a:p>
                      <a:pPr algn="l" fontAlgn="b"/>
                      <a:r>
                        <a:rPr lang="en-US" sz="1000" u="none" strike="noStrike" dirty="0">
                          <a:effectLst/>
                        </a:rPr>
                        <a:t> </a:t>
                      </a:r>
                      <a:endParaRPr lang="en-US" sz="1000" b="1" i="0" u="none" strike="noStrike" dirty="0">
                        <a:solidFill>
                          <a:srgbClr val="000000"/>
                        </a:solidFill>
                        <a:effectLst/>
                        <a:latin typeface="Arial" panose="020B0604020202020204" pitchFamily="34" charset="0"/>
                      </a:endParaRPr>
                    </a:p>
                  </a:txBody>
                  <a:tcPr marL="5131" marR="5131" marT="5131" marB="0" vert="vert270" anchor="b"/>
                </a:tc>
                <a:tc>
                  <a:txBody>
                    <a:bodyPr/>
                    <a:lstStyle/>
                    <a:p>
                      <a:pPr algn="l"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5131" marR="5131" marT="5131" marB="0" vert="vert27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2518346434"/>
                  </a:ext>
                </a:extLst>
              </a:tr>
              <a:tr h="242742">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err="1">
                          <a:effectLst/>
                        </a:rPr>
                        <a:t>ar-mdr</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err="1">
                          <a:effectLst/>
                        </a:rPr>
                        <a:t>mdr-mdr</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1" i="0" u="none" strike="noStrike" dirty="0">
                        <a:solidFill>
                          <a:srgbClr val="000000"/>
                        </a:solidFill>
                        <a:effectLst/>
                        <a:latin typeface="Arial" panose="020B0604020202020204" pitchFamily="34" charset="0"/>
                      </a:endParaRPr>
                    </a:p>
                  </a:txBody>
                  <a:tcPr marL="5131" marR="5131" marT="5131" marB="0" vert="vert270" anchor="b"/>
                </a:tc>
                <a:tc>
                  <a:txBody>
                    <a:bodyPr/>
                    <a:lstStyle/>
                    <a:p>
                      <a:pPr algn="l" fontAlgn="b"/>
                      <a:r>
                        <a:rPr lang="en-US" sz="1000" u="none" strike="noStrike" dirty="0">
                          <a:effectLst/>
                        </a:rPr>
                        <a:t> </a:t>
                      </a:r>
                      <a:endParaRPr lang="en-US" sz="1000" b="1" i="0" u="none" strike="noStrike" dirty="0">
                        <a:solidFill>
                          <a:srgbClr val="000000"/>
                        </a:solidFill>
                        <a:effectLst/>
                        <a:latin typeface="Arial" panose="020B0604020202020204" pitchFamily="34" charset="0"/>
                      </a:endParaRPr>
                    </a:p>
                  </a:txBody>
                  <a:tcPr marL="5131" marR="5131" marT="5131" marB="0" vert="vert270" anchor="b"/>
                </a:tc>
                <a:tc>
                  <a:txBody>
                    <a:bodyPr/>
                    <a:lstStyle/>
                    <a:p>
                      <a:pPr algn="l"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5131" marR="5131" marT="5131" marB="0" vert="vert270" anchor="b"/>
                </a:tc>
                <a:tc>
                  <a:txBody>
                    <a:bodyPr/>
                    <a:lstStyle/>
                    <a:p>
                      <a:pPr algn="l" fontAlgn="b"/>
                      <a:r>
                        <a:rPr lang="en-US" sz="1000" u="none" strike="noStrike" dirty="0">
                          <a:effectLst/>
                        </a:rPr>
                        <a:t> </a:t>
                      </a:r>
                      <a:endParaRPr lang="en-US" sz="1000" b="1" i="0" u="none" strike="noStrike" dirty="0">
                        <a:solidFill>
                          <a:srgbClr val="000000"/>
                        </a:solidFill>
                        <a:effectLst/>
                        <a:latin typeface="Arial" panose="020B0604020202020204" pitchFamily="34" charset="0"/>
                      </a:endParaRPr>
                    </a:p>
                  </a:txBody>
                  <a:tcPr marL="5131" marR="5131" marT="5131" marB="0" vert="vert270" anchor="b"/>
                </a:tc>
                <a:tc>
                  <a:txBody>
                    <a:bodyPr/>
                    <a:lstStyle/>
                    <a:p>
                      <a:pPr algn="l" fontAlgn="b"/>
                      <a:r>
                        <a:rPr lang="en-US" sz="1000" u="none" strike="noStrike" dirty="0">
                          <a:effectLst/>
                        </a:rPr>
                        <a:t>The global related metadata</a:t>
                      </a:r>
                      <a:endParaRPr lang="en-US" sz="1000" b="0" i="0" u="none" strike="noStrike" dirty="0">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2091623102"/>
                  </a:ext>
                </a:extLst>
              </a:tr>
              <a:tr h="157231">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err="1">
                          <a:effectLst/>
                        </a:rPr>
                        <a:t>mdr</a:t>
                      </a:r>
                      <a:r>
                        <a:rPr lang="en-US" sz="1000" u="none" strike="noStrike" dirty="0">
                          <a:effectLst/>
                        </a:rPr>
                        <a:t>-narrative</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5131" marR="5131" marT="5131" marB="0" vert="vert270" anchor="b"/>
                </a:tc>
                <a:tc>
                  <a:txBody>
                    <a:bodyPr/>
                    <a:lstStyle/>
                    <a:p>
                      <a:pPr algn="l" fontAlgn="b"/>
                      <a:r>
                        <a:rPr lang="en-US" sz="1000" u="none" strike="noStrike" dirty="0">
                          <a:effectLst/>
                        </a:rPr>
                        <a:t> </a:t>
                      </a:r>
                      <a:endParaRPr lang="en-US" sz="1000" b="1" i="0" u="none" strike="noStrike" dirty="0">
                        <a:solidFill>
                          <a:srgbClr val="000000"/>
                        </a:solidFill>
                        <a:effectLst/>
                        <a:latin typeface="Arial" panose="020B0604020202020204" pitchFamily="34" charset="0"/>
                      </a:endParaRPr>
                    </a:p>
                  </a:txBody>
                  <a:tcPr marL="5131" marR="5131" marT="5131" marB="0" vert="vert270" anchor="b"/>
                </a:tc>
                <a:tc>
                  <a:txBody>
                    <a:bodyPr/>
                    <a:lstStyle/>
                    <a:p>
                      <a:pPr algn="l" fontAlgn="b"/>
                      <a:r>
                        <a:rPr lang="en-US" sz="1000" u="none" strike="noStrike" dirty="0">
                          <a:effectLst/>
                        </a:rPr>
                        <a:t> </a:t>
                      </a:r>
                      <a:endParaRPr lang="en-US" sz="1000" b="1" i="0" u="none" strike="noStrike" dirty="0">
                        <a:solidFill>
                          <a:srgbClr val="000000"/>
                        </a:solidFill>
                        <a:effectLst/>
                        <a:latin typeface="Arial" panose="020B0604020202020204" pitchFamily="34" charset="0"/>
                      </a:endParaRPr>
                    </a:p>
                  </a:txBody>
                  <a:tcPr marL="5131" marR="5131" marT="5131" marB="0" vert="vert270" anchor="b"/>
                </a:tc>
                <a:tc>
                  <a:txBody>
                    <a:bodyPr/>
                    <a:lstStyle/>
                    <a:p>
                      <a:pPr algn="l"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5131" marR="5131" marT="5131" marB="0" vert="vert270" anchor="b"/>
                </a:tc>
                <a:tc>
                  <a:txBody>
                    <a:bodyPr/>
                    <a:lstStyle/>
                    <a:p>
                      <a:pPr algn="l" fontAlgn="b"/>
                      <a:r>
                        <a:rPr lang="en-US" sz="1000" u="none" strike="noStrike" dirty="0">
                          <a:effectLst/>
                        </a:rPr>
                        <a:t>The global related metadata like narrative template</a:t>
                      </a:r>
                      <a:endParaRPr lang="en-US" sz="1000" b="0" i="0" u="none" strike="noStrike" dirty="0">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1791340220"/>
                  </a:ext>
                </a:extLst>
              </a:tr>
              <a:tr h="157231">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err="1">
                          <a:effectLst/>
                        </a:rPr>
                        <a:t>mdr-csr</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tc>
                <a:tc>
                  <a:txBody>
                    <a:bodyPr/>
                    <a:lstStyle/>
                    <a:p>
                      <a:pPr algn="l" fontAlgn="b"/>
                      <a:r>
                        <a:rPr lang="en-US" sz="1000" u="none" strike="noStrike" dirty="0">
                          <a:effectLst/>
                        </a:rPr>
                        <a:t> </a:t>
                      </a:r>
                      <a:endParaRPr lang="en-US" sz="1000" b="1" i="0" u="none" strike="noStrike" dirty="0">
                        <a:solidFill>
                          <a:srgbClr val="000000"/>
                        </a:solidFill>
                        <a:effectLst/>
                        <a:latin typeface="Arial" panose="020B0604020202020204" pitchFamily="34" charset="0"/>
                      </a:endParaRPr>
                    </a:p>
                  </a:txBody>
                  <a:tcPr marL="5131" marR="5131" marT="5131" marB="0" vert="vert270" anchor="b"/>
                </a:tc>
                <a:tc>
                  <a:txBody>
                    <a:bodyPr/>
                    <a:lstStyle/>
                    <a:p>
                      <a:pPr algn="l" fontAlgn="b"/>
                      <a:r>
                        <a:rPr lang="en-US" sz="1000" u="none" strike="noStrike" dirty="0">
                          <a:effectLst/>
                        </a:rPr>
                        <a:t> </a:t>
                      </a:r>
                      <a:endParaRPr lang="en-US" sz="1000" b="1" i="0" u="none" strike="noStrike" dirty="0">
                        <a:solidFill>
                          <a:srgbClr val="000000"/>
                        </a:solidFill>
                        <a:effectLst/>
                        <a:latin typeface="Arial" panose="020B0604020202020204" pitchFamily="34" charset="0"/>
                      </a:endParaRPr>
                    </a:p>
                  </a:txBody>
                  <a:tcPr marL="5131" marR="5131" marT="5131" marB="0" vert="vert270" anchor="b"/>
                </a:tc>
                <a:tc>
                  <a:txBody>
                    <a:bodyPr/>
                    <a:lstStyle/>
                    <a:p>
                      <a:pPr algn="l" fontAlgn="b"/>
                      <a:r>
                        <a:rPr lang="en-US" sz="1000" u="none" strike="noStrike" dirty="0">
                          <a:effectLst/>
                        </a:rPr>
                        <a:t> </a:t>
                      </a:r>
                      <a:endParaRPr lang="en-US" sz="1000" b="1" i="0" u="none" strike="noStrike" dirty="0">
                        <a:solidFill>
                          <a:srgbClr val="000000"/>
                        </a:solidFill>
                        <a:effectLst/>
                        <a:latin typeface="Arial" panose="020B0604020202020204" pitchFamily="34" charset="0"/>
                      </a:endParaRPr>
                    </a:p>
                  </a:txBody>
                  <a:tcPr marL="5131" marR="5131" marT="5131" marB="0" vert="vert270" anchor="b"/>
                </a:tc>
                <a:tc>
                  <a:txBody>
                    <a:bodyPr/>
                    <a:lstStyle/>
                    <a:p>
                      <a:pPr algn="l"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5131" marR="5131" marT="5131" marB="0" vert="vert270" anchor="b"/>
                </a:tc>
                <a:tc>
                  <a:txBody>
                    <a:bodyPr/>
                    <a:lstStyle/>
                    <a:p>
                      <a:pPr algn="l" fontAlgn="b"/>
                      <a:r>
                        <a:rPr lang="en-US" sz="1000" u="none" strike="noStrike" dirty="0">
                          <a:effectLst/>
                        </a:rPr>
                        <a:t>The global related metadata</a:t>
                      </a:r>
                      <a:endParaRPr lang="en-US" sz="1000" b="0" i="0" u="none" strike="noStrike" dirty="0">
                        <a:solidFill>
                          <a:srgbClr val="000000"/>
                        </a:solidFill>
                        <a:effectLst/>
                        <a:latin typeface="Arial" panose="020B0604020202020204" pitchFamily="34" charset="0"/>
                      </a:endParaRPr>
                    </a:p>
                  </a:txBody>
                  <a:tcPr marL="5131" marR="5131" marT="5131" marB="0" anchor="b"/>
                </a:tc>
                <a:extLst>
                  <a:ext uri="{0D108BD9-81ED-4DB2-BD59-A6C34878D82A}">
                    <a16:rowId xmlns:a16="http://schemas.microsoft.com/office/drawing/2014/main" val="573559800"/>
                  </a:ext>
                </a:extLst>
              </a:tr>
              <a:tr h="157231">
                <a:tc>
                  <a:txBody>
                    <a:bodyPr/>
                    <a:lstStyle/>
                    <a:p>
                      <a:pPr marL="0" algn="l" defTabSz="914400" rtl="0" eaLnBrk="1" fontAlgn="b" latinLnBrk="0" hangingPunct="1"/>
                      <a:r>
                        <a:rPr lang="en-US" sz="1000" u="none" strike="noStrike" kern="1200" dirty="0">
                          <a:solidFill>
                            <a:schemeClr val="dk1"/>
                          </a:solidFill>
                          <a:effectLst/>
                          <a:latin typeface="+mn-lt"/>
                          <a:ea typeface="+mn-ea"/>
                          <a:cs typeface="+mn-cs"/>
                        </a:rPr>
                        <a:t> </a:t>
                      </a:r>
                    </a:p>
                  </a:txBody>
                  <a:tcPr marL="5131" marR="5131" marT="5131" marB="0" anchor="b">
                    <a:solidFill>
                      <a:srgbClr val="E9EBF5"/>
                    </a:solidFill>
                  </a:tcPr>
                </a:tc>
                <a:tc>
                  <a:txBody>
                    <a:bodyPr/>
                    <a:lstStyle/>
                    <a:p>
                      <a:pPr marL="0" algn="l" defTabSz="914400" rtl="0" eaLnBrk="1" fontAlgn="b" latinLnBrk="0" hangingPunct="1"/>
                      <a:r>
                        <a:rPr lang="en-US" sz="1000" u="none" strike="noStrike" kern="1200" dirty="0" err="1">
                          <a:solidFill>
                            <a:schemeClr val="dk1"/>
                          </a:solidFill>
                          <a:effectLst/>
                          <a:latin typeface="+mn-lt"/>
                          <a:ea typeface="+mn-ea"/>
                          <a:cs typeface="+mn-cs"/>
                        </a:rPr>
                        <a:t>ar</a:t>
                      </a:r>
                      <a:r>
                        <a:rPr lang="en-US" sz="1000" u="none" strike="noStrike" kern="1200" dirty="0">
                          <a:solidFill>
                            <a:schemeClr val="dk1"/>
                          </a:solidFill>
                          <a:effectLst/>
                          <a:latin typeface="+mn-lt"/>
                          <a:ea typeface="+mn-ea"/>
                          <a:cs typeface="+mn-cs"/>
                        </a:rPr>
                        <a:t>-dev</a:t>
                      </a:r>
                    </a:p>
                  </a:txBody>
                  <a:tcPr marL="5131" marR="5131" marT="5131" marB="0" anchor="b">
                    <a:solidFill>
                      <a:srgbClr val="E9EBF5"/>
                    </a:solidFill>
                  </a:tcPr>
                </a:tc>
                <a:tc>
                  <a:txBody>
                    <a:bodyPr/>
                    <a:lstStyle/>
                    <a:p>
                      <a:pPr marL="0" algn="l" defTabSz="914400" rtl="0" eaLnBrk="1" fontAlgn="b" latinLnBrk="0" hangingPunct="1"/>
                      <a:r>
                        <a:rPr lang="en-US" sz="1000" u="none" strike="noStrike" kern="1200" dirty="0">
                          <a:solidFill>
                            <a:schemeClr val="dk1"/>
                          </a:solidFill>
                          <a:effectLst/>
                          <a:latin typeface="+mn-lt"/>
                          <a:ea typeface="+mn-ea"/>
                          <a:cs typeface="+mn-cs"/>
                        </a:rPr>
                        <a:t> </a:t>
                      </a:r>
                    </a:p>
                  </a:txBody>
                  <a:tcPr marL="5131" marR="5131" marT="5131" marB="0" anchor="b">
                    <a:solidFill>
                      <a:srgbClr val="E9EBF5"/>
                    </a:solidFill>
                  </a:tcPr>
                </a:tc>
                <a:tc>
                  <a:txBody>
                    <a:bodyPr/>
                    <a:lstStyle/>
                    <a:p>
                      <a:pPr marL="0" algn="l" defTabSz="914400" rtl="0" eaLnBrk="1" fontAlgn="b" latinLnBrk="0" hangingPunct="1"/>
                      <a:r>
                        <a:rPr lang="en-US" sz="1000" u="none" strike="noStrike" kern="1200" dirty="0">
                          <a:solidFill>
                            <a:schemeClr val="dk1"/>
                          </a:solidFill>
                          <a:effectLst/>
                          <a:latin typeface="+mn-lt"/>
                          <a:ea typeface="+mn-ea"/>
                          <a:cs typeface="+mn-cs"/>
                        </a:rPr>
                        <a:t> </a:t>
                      </a:r>
                    </a:p>
                  </a:txBody>
                  <a:tcPr marL="5131" marR="5131" marT="5131" marB="0" anchor="b">
                    <a:solidFill>
                      <a:srgbClr val="E9EBF5"/>
                    </a:solidFill>
                  </a:tcPr>
                </a:tc>
                <a:tc>
                  <a:txBody>
                    <a:bodyPr/>
                    <a:lstStyle/>
                    <a:p>
                      <a:pPr marL="0" algn="l" defTabSz="914400" rtl="0" eaLnBrk="1" fontAlgn="b" latinLnBrk="0" hangingPunct="1"/>
                      <a:r>
                        <a:rPr lang="en-US" sz="1000" u="none" strike="noStrike" kern="1200" dirty="0">
                          <a:solidFill>
                            <a:schemeClr val="dk1"/>
                          </a:solidFill>
                          <a:effectLst/>
                          <a:latin typeface="+mn-lt"/>
                          <a:ea typeface="+mn-ea"/>
                          <a:cs typeface="+mn-cs"/>
                        </a:rPr>
                        <a:t> </a:t>
                      </a:r>
                    </a:p>
                  </a:txBody>
                  <a:tcPr marL="5131" marR="5131" marT="5131" marB="0" anchor="b">
                    <a:solidFill>
                      <a:srgbClr val="E9EBF5"/>
                    </a:solidFill>
                  </a:tcPr>
                </a:tc>
                <a:tc>
                  <a:txBody>
                    <a:bodyPr/>
                    <a:lstStyle/>
                    <a:p>
                      <a:pPr marL="0" algn="l" defTabSz="914400" rtl="0" eaLnBrk="1" fontAlgn="b" latinLnBrk="0" hangingPunct="1"/>
                      <a:r>
                        <a:rPr lang="en-US" sz="1000" u="none" strike="noStrike" kern="1200" dirty="0">
                          <a:solidFill>
                            <a:schemeClr val="dk1"/>
                          </a:solidFill>
                          <a:effectLst/>
                          <a:latin typeface="+mn-lt"/>
                          <a:ea typeface="+mn-ea"/>
                          <a:cs typeface="+mn-cs"/>
                        </a:rPr>
                        <a:t> </a:t>
                      </a:r>
                    </a:p>
                  </a:txBody>
                  <a:tcPr marL="5131" marR="5131" marT="5131" marB="0" vert="vert270" anchor="b">
                    <a:solidFill>
                      <a:srgbClr val="E9EBF5"/>
                    </a:solidFill>
                  </a:tcPr>
                </a:tc>
                <a:tc>
                  <a:txBody>
                    <a:bodyPr/>
                    <a:lstStyle/>
                    <a:p>
                      <a:pPr marL="0" algn="l" defTabSz="914400" rtl="0" eaLnBrk="1" fontAlgn="b" latinLnBrk="0" hangingPunct="1"/>
                      <a:r>
                        <a:rPr lang="en-US" sz="1000" u="none" strike="noStrike" kern="1200" dirty="0">
                          <a:solidFill>
                            <a:schemeClr val="dk1"/>
                          </a:solidFill>
                          <a:effectLst/>
                          <a:latin typeface="+mn-lt"/>
                          <a:ea typeface="+mn-ea"/>
                          <a:cs typeface="+mn-cs"/>
                        </a:rPr>
                        <a:t> </a:t>
                      </a:r>
                    </a:p>
                  </a:txBody>
                  <a:tcPr marL="5131" marR="5131" marT="5131" marB="0" vert="vert270" anchor="b">
                    <a:solidFill>
                      <a:srgbClr val="E9EBF5"/>
                    </a:solidFill>
                  </a:tcPr>
                </a:tc>
                <a:tc>
                  <a:txBody>
                    <a:bodyPr/>
                    <a:lstStyle/>
                    <a:p>
                      <a:pPr marL="0" algn="l" defTabSz="914400" rtl="0" eaLnBrk="1" fontAlgn="b" latinLnBrk="0" hangingPunct="1"/>
                      <a:r>
                        <a:rPr lang="en-US" sz="1000" u="none" strike="noStrike" kern="1200" dirty="0">
                          <a:solidFill>
                            <a:schemeClr val="dk1"/>
                          </a:solidFill>
                          <a:effectLst/>
                          <a:latin typeface="+mn-lt"/>
                          <a:ea typeface="+mn-ea"/>
                          <a:cs typeface="+mn-cs"/>
                        </a:rPr>
                        <a:t> </a:t>
                      </a:r>
                    </a:p>
                  </a:txBody>
                  <a:tcPr marL="5131" marR="5131" marT="5131" marB="0" vert="vert270" anchor="b">
                    <a:solidFill>
                      <a:srgbClr val="E9EBF5"/>
                    </a:solidFill>
                  </a:tcPr>
                </a:tc>
                <a:tc>
                  <a:txBody>
                    <a:bodyPr/>
                    <a:lstStyle/>
                    <a:p>
                      <a:pPr marL="0" algn="l" defTabSz="914400" rtl="0" eaLnBrk="1" fontAlgn="b" latinLnBrk="0" hangingPunct="1"/>
                      <a:r>
                        <a:rPr lang="en-US" sz="1000" u="none" strike="noStrike" kern="1200" dirty="0">
                          <a:solidFill>
                            <a:schemeClr val="dk1"/>
                          </a:solidFill>
                          <a:effectLst/>
                          <a:latin typeface="+mn-lt"/>
                          <a:ea typeface="+mn-ea"/>
                          <a:cs typeface="+mn-cs"/>
                        </a:rPr>
                        <a:t> </a:t>
                      </a:r>
                    </a:p>
                  </a:txBody>
                  <a:tcPr marL="5131" marR="5131" marT="5131" marB="0" anchor="b">
                    <a:solidFill>
                      <a:srgbClr val="E9EBF5"/>
                    </a:solidFill>
                  </a:tcPr>
                </a:tc>
                <a:tc>
                  <a:txBody>
                    <a:bodyPr/>
                    <a:lstStyle/>
                    <a:p>
                      <a:pPr marL="0" algn="l" defTabSz="914400" rtl="0" eaLnBrk="1" fontAlgn="b" latinLnBrk="0" hangingPunct="1"/>
                      <a:r>
                        <a:rPr lang="en-US" sz="1000" u="none" strike="noStrike" kern="1200" dirty="0">
                          <a:solidFill>
                            <a:schemeClr val="dk1"/>
                          </a:solidFill>
                          <a:effectLst/>
                          <a:latin typeface="+mn-lt"/>
                          <a:ea typeface="+mn-ea"/>
                          <a:cs typeface="+mn-cs"/>
                        </a:rPr>
                        <a:t> </a:t>
                      </a:r>
                    </a:p>
                  </a:txBody>
                  <a:tcPr marL="5131" marR="5131" marT="5131" marB="0" anchor="b">
                    <a:solidFill>
                      <a:srgbClr val="E9EBF5"/>
                    </a:solidFill>
                  </a:tcPr>
                </a:tc>
                <a:extLst>
                  <a:ext uri="{0D108BD9-81ED-4DB2-BD59-A6C34878D82A}">
                    <a16:rowId xmlns:a16="http://schemas.microsoft.com/office/drawing/2014/main" val="2862530660"/>
                  </a:ext>
                </a:extLst>
              </a:tr>
              <a:tr h="157231">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marL="0" algn="l" defTabSz="914400" rtl="0" eaLnBrk="1" fontAlgn="b" latinLnBrk="0" hangingPunct="1"/>
                      <a:r>
                        <a:rPr lang="en-US" sz="1000" i="1" u="none" strike="noStrike" kern="1200" dirty="0">
                          <a:solidFill>
                            <a:srgbClr val="0000FF"/>
                          </a:solidFill>
                          <a:effectLst/>
                          <a:latin typeface="+mn-lt"/>
                          <a:ea typeface="+mn-ea"/>
                          <a:cs typeface="+mn-cs"/>
                        </a:rPr>
                        <a:t>training </a:t>
                      </a:r>
                    </a:p>
                  </a:txBody>
                  <a:tcPr marL="5131" marR="5131" marT="5131" marB="0" anchor="b">
                    <a:solidFill>
                      <a:schemeClr val="accent1">
                        <a:lumMod val="40000"/>
                        <a:lumOff val="60000"/>
                      </a:schemeClr>
                    </a:solidFill>
                  </a:tcPr>
                </a:tc>
                <a:tc>
                  <a:txBody>
                    <a:bodyPr/>
                    <a:lstStyle/>
                    <a:p>
                      <a:pPr marL="0" algn="l" defTabSz="914400" rtl="0" eaLnBrk="1" fontAlgn="b" latinLnBrk="0" hangingPunct="1"/>
                      <a:r>
                        <a:rPr lang="en-US" sz="1000" i="1" u="none" strike="noStrike" kern="1200" dirty="0">
                          <a:solidFill>
                            <a:srgbClr val="0000FF"/>
                          </a:solidFill>
                          <a:effectLst/>
                          <a:latin typeface="+mn-lt"/>
                          <a:ea typeface="+mn-ea"/>
                          <a:cs typeface="+mn-cs"/>
                        </a:rPr>
                        <a:t> </a:t>
                      </a:r>
                    </a:p>
                  </a:txBody>
                  <a:tcPr marL="5131" marR="5131" marT="5131" marB="0" anchor="b">
                    <a:solidFill>
                      <a:schemeClr val="accent1">
                        <a:lumMod val="40000"/>
                        <a:lumOff val="60000"/>
                      </a:schemeClr>
                    </a:solidFill>
                  </a:tcPr>
                </a:tc>
                <a:tc>
                  <a:txBody>
                    <a:bodyPr/>
                    <a:lstStyle/>
                    <a:p>
                      <a:pPr marL="0" algn="l" defTabSz="914400" rtl="0" eaLnBrk="1" fontAlgn="b" latinLnBrk="0" hangingPunct="1"/>
                      <a:r>
                        <a:rPr lang="en-US" sz="1000" u="none" strike="noStrike" kern="1200" dirty="0">
                          <a:solidFill>
                            <a:schemeClr val="dk1"/>
                          </a:solidFill>
                          <a:effectLst/>
                          <a:latin typeface="+mn-lt"/>
                          <a:ea typeface="+mn-ea"/>
                          <a:cs typeface="+mn-cs"/>
                        </a:rPr>
                        <a:t> </a:t>
                      </a: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Compound/indication level programming</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extLst>
                  <a:ext uri="{0D108BD9-81ED-4DB2-BD59-A6C34878D82A}">
                    <a16:rowId xmlns:a16="http://schemas.microsoft.com/office/drawing/2014/main" val="1882854899"/>
                  </a:ext>
                </a:extLst>
              </a:tr>
              <a:tr h="157231">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marL="0" algn="l" defTabSz="914400" rtl="0" eaLnBrk="1" fontAlgn="b" latinLnBrk="0" hangingPunct="1"/>
                      <a:r>
                        <a:rPr lang="en-US" sz="1000" i="1" u="none" strike="noStrike" kern="1200" dirty="0">
                          <a:solidFill>
                            <a:srgbClr val="0000FF"/>
                          </a:solidFill>
                          <a:effectLst/>
                          <a:latin typeface="+mn-lt"/>
                          <a:ea typeface="+mn-ea"/>
                          <a:cs typeface="+mn-cs"/>
                        </a:rPr>
                        <a:t> </a:t>
                      </a:r>
                    </a:p>
                  </a:txBody>
                  <a:tcPr marL="5131" marR="5131" marT="5131" marB="0" anchor="b">
                    <a:solidFill>
                      <a:schemeClr val="accent1">
                        <a:lumMod val="40000"/>
                        <a:lumOff val="60000"/>
                      </a:schemeClr>
                    </a:solidFill>
                  </a:tcPr>
                </a:tc>
                <a:tc>
                  <a:txBody>
                    <a:bodyPr/>
                    <a:lstStyle/>
                    <a:p>
                      <a:pPr marL="0" algn="l" defTabSz="914400" rtl="0" eaLnBrk="1" fontAlgn="b" latinLnBrk="0" hangingPunct="1"/>
                      <a:r>
                        <a:rPr lang="en-US" sz="1000" i="1" u="none" strike="noStrike" kern="1200" dirty="0">
                          <a:solidFill>
                            <a:srgbClr val="0000FF"/>
                          </a:solidFill>
                          <a:effectLst/>
                          <a:latin typeface="+mn-lt"/>
                          <a:ea typeface="+mn-ea"/>
                          <a:cs typeface="+mn-cs"/>
                        </a:rPr>
                        <a:t>standard</a:t>
                      </a:r>
                    </a:p>
                  </a:txBody>
                  <a:tcPr marL="5131" marR="5131" marT="5131" marB="0" anchor="b">
                    <a:solidFill>
                      <a:schemeClr val="accent1">
                        <a:lumMod val="40000"/>
                        <a:lumOff val="60000"/>
                      </a:schemeClr>
                    </a:solidFill>
                  </a:tcPr>
                </a:tc>
                <a:tc>
                  <a:txBody>
                    <a:bodyPr/>
                    <a:lstStyle/>
                    <a:p>
                      <a:pPr marL="0" algn="l" defTabSz="914400" rtl="0" eaLnBrk="1" fontAlgn="b" latinLnBrk="0" hangingPunct="1"/>
                      <a:r>
                        <a:rPr lang="en-US" sz="1000" u="none" strike="noStrike" kern="1200" dirty="0">
                          <a:solidFill>
                            <a:schemeClr val="dk1"/>
                          </a:solidFill>
                          <a:effectLst/>
                          <a:latin typeface="+mn-lt"/>
                          <a:ea typeface="+mn-ea"/>
                          <a:cs typeface="+mn-cs"/>
                        </a:rPr>
                        <a:t> </a:t>
                      </a: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b="0" i="0" u="none" strike="noStrike" dirty="0">
                          <a:solidFill>
                            <a:srgbClr val="000000"/>
                          </a:solidFill>
                          <a:effectLst/>
                          <a:latin typeface="Arial" panose="020B0604020202020204" pitchFamily="34" charset="0"/>
                        </a:rPr>
                        <a:t>Study level programming</a:t>
                      </a:r>
                    </a:p>
                  </a:txBody>
                  <a:tcPr marL="5131" marR="5131" marT="5131" marB="0" anchor="b">
                    <a:solidFill>
                      <a:schemeClr val="accent1">
                        <a:lumMod val="40000"/>
                        <a:lumOff val="60000"/>
                      </a:schemeClr>
                    </a:solidFill>
                  </a:tcPr>
                </a:tc>
                <a:extLst>
                  <a:ext uri="{0D108BD9-81ED-4DB2-BD59-A6C34878D82A}">
                    <a16:rowId xmlns:a16="http://schemas.microsoft.com/office/drawing/2014/main" val="3923505476"/>
                  </a:ext>
                </a:extLst>
              </a:tr>
              <a:tr h="157231">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1" u="none" strike="noStrike" dirty="0">
                        <a:solidFill>
                          <a:srgbClr val="4472C4"/>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err="1">
                          <a:effectLst/>
                        </a:rPr>
                        <a:t>crts</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extLst>
                  <a:ext uri="{0D108BD9-81ED-4DB2-BD59-A6C34878D82A}">
                    <a16:rowId xmlns:a16="http://schemas.microsoft.com/office/drawing/2014/main" val="2264212492"/>
                  </a:ext>
                </a:extLst>
              </a:tr>
              <a:tr h="157231">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i="1" u="none" strike="noStrike" dirty="0" err="1">
                          <a:solidFill>
                            <a:srgbClr val="0000FF"/>
                          </a:solidFill>
                          <a:effectLst/>
                        </a:rPr>
                        <a:t>mdr</a:t>
                      </a:r>
                      <a:endParaRPr lang="en-US" sz="1000" b="0" i="1" u="none" strike="noStrike" dirty="0">
                        <a:solidFill>
                          <a:srgbClr val="0000FF"/>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extLst>
                  <a:ext uri="{0D108BD9-81ED-4DB2-BD59-A6C34878D82A}">
                    <a16:rowId xmlns:a16="http://schemas.microsoft.com/office/drawing/2014/main" val="248262971"/>
                  </a:ext>
                </a:extLst>
              </a:tr>
              <a:tr h="157231">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1" u="none" strike="noStrike" dirty="0">
                        <a:solidFill>
                          <a:srgbClr val="4472C4"/>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edc</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EDC data</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extLst>
                  <a:ext uri="{0D108BD9-81ED-4DB2-BD59-A6C34878D82A}">
                    <a16:rowId xmlns:a16="http://schemas.microsoft.com/office/drawing/2014/main" val="3035177690"/>
                  </a:ext>
                </a:extLst>
              </a:tr>
              <a:tr h="157231">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1" u="none" strike="noStrike" dirty="0">
                        <a:solidFill>
                          <a:srgbClr val="4472C4"/>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err="1">
                          <a:effectLst/>
                        </a:rPr>
                        <a:t>sdtm</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SDTM datasets</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extLst>
                  <a:ext uri="{0D108BD9-81ED-4DB2-BD59-A6C34878D82A}">
                    <a16:rowId xmlns:a16="http://schemas.microsoft.com/office/drawing/2014/main" val="863858042"/>
                  </a:ext>
                </a:extLst>
              </a:tr>
              <a:tr h="157231">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1" u="none" strike="noStrike" dirty="0">
                        <a:solidFill>
                          <a:srgbClr val="4472C4"/>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adam</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Derived MDR datasets</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extLst>
                  <a:ext uri="{0D108BD9-81ED-4DB2-BD59-A6C34878D82A}">
                    <a16:rowId xmlns:a16="http://schemas.microsoft.com/office/drawing/2014/main" val="2311955786"/>
                  </a:ext>
                </a:extLst>
              </a:tr>
              <a:tr h="157231">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i="1" u="none" strike="noStrike" dirty="0">
                          <a:solidFill>
                            <a:srgbClr val="0000FF"/>
                          </a:solidFill>
                          <a:effectLst/>
                        </a:rPr>
                        <a:t>narrative</a:t>
                      </a:r>
                      <a:endParaRPr lang="en-US" sz="1000" b="0" i="1" u="none" strike="noStrike" dirty="0">
                        <a:solidFill>
                          <a:srgbClr val="0000FF"/>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extLst>
                  <a:ext uri="{0D108BD9-81ED-4DB2-BD59-A6C34878D82A}">
                    <a16:rowId xmlns:a16="http://schemas.microsoft.com/office/drawing/2014/main" val="91466277"/>
                  </a:ext>
                </a:extLst>
              </a:tr>
              <a:tr h="157231">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1" u="none" strike="noStrike" dirty="0">
                        <a:solidFill>
                          <a:srgbClr val="4472C4"/>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err="1">
                          <a:effectLst/>
                        </a:rPr>
                        <a:t>edc</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EDC data</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extLst>
                  <a:ext uri="{0D108BD9-81ED-4DB2-BD59-A6C34878D82A}">
                    <a16:rowId xmlns:a16="http://schemas.microsoft.com/office/drawing/2014/main" val="3305488931"/>
                  </a:ext>
                </a:extLst>
              </a:tr>
              <a:tr h="157231">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err="1">
                          <a:effectLst/>
                        </a:rPr>
                        <a:t>sdtm</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SDTM datasets</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extLst>
                  <a:ext uri="{0D108BD9-81ED-4DB2-BD59-A6C34878D82A}">
                    <a16:rowId xmlns:a16="http://schemas.microsoft.com/office/drawing/2014/main" val="1266336714"/>
                  </a:ext>
                </a:extLst>
              </a:tr>
              <a:tr h="157231">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i="1" u="none" strike="noStrike" dirty="0" err="1">
                          <a:solidFill>
                            <a:srgbClr val="0000FF"/>
                          </a:solidFill>
                          <a:effectLst/>
                        </a:rPr>
                        <a:t>csr</a:t>
                      </a:r>
                      <a:endParaRPr lang="en-US" sz="1000" b="0" i="1" u="none" strike="noStrike" dirty="0">
                        <a:solidFill>
                          <a:srgbClr val="0000FF"/>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extLst>
                  <a:ext uri="{0D108BD9-81ED-4DB2-BD59-A6C34878D82A}">
                    <a16:rowId xmlns:a16="http://schemas.microsoft.com/office/drawing/2014/main" val="128920113"/>
                  </a:ext>
                </a:extLst>
              </a:tr>
              <a:tr h="157231">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1" u="none" strike="noStrike" dirty="0">
                        <a:solidFill>
                          <a:srgbClr val="4472C4"/>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edc</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EDC data</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extLst>
                  <a:ext uri="{0D108BD9-81ED-4DB2-BD59-A6C34878D82A}">
                    <a16:rowId xmlns:a16="http://schemas.microsoft.com/office/drawing/2014/main" val="138421383"/>
                  </a:ext>
                </a:extLst>
              </a:tr>
              <a:tr h="157231">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1" u="none" strike="noStrike" dirty="0">
                        <a:solidFill>
                          <a:srgbClr val="4472C4"/>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sdtm</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SDTM datasets</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extLst>
                  <a:ext uri="{0D108BD9-81ED-4DB2-BD59-A6C34878D82A}">
                    <a16:rowId xmlns:a16="http://schemas.microsoft.com/office/drawing/2014/main" val="2171444376"/>
                  </a:ext>
                </a:extLst>
              </a:tr>
              <a:tr h="157231">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a:effectLst/>
                        </a:rPr>
                        <a:t>adam</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tc>
                  <a:txBody>
                    <a:bodyPr/>
                    <a:lstStyle/>
                    <a:p>
                      <a:pPr algn="l" fontAlgn="b"/>
                      <a:r>
                        <a:rPr lang="en-US" sz="1000" u="none" strike="noStrike" dirty="0" err="1">
                          <a:effectLst/>
                        </a:rPr>
                        <a:t>ADaM</a:t>
                      </a:r>
                      <a:r>
                        <a:rPr lang="en-US" sz="1000" u="none" strike="noStrike" dirty="0">
                          <a:effectLst/>
                        </a:rPr>
                        <a:t> datasets</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60000"/>
                        <a:lumOff val="40000"/>
                      </a:schemeClr>
                    </a:solidFill>
                  </a:tcPr>
                </a:tc>
                <a:extLst>
                  <a:ext uri="{0D108BD9-81ED-4DB2-BD59-A6C34878D82A}">
                    <a16:rowId xmlns:a16="http://schemas.microsoft.com/office/drawing/2014/main" val="4037391521"/>
                  </a:ext>
                </a:extLst>
              </a:tr>
              <a:tr h="157231">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err="1">
                          <a:effectLst/>
                        </a:rPr>
                        <a:t>pgmanal</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extLst>
                  <a:ext uri="{0D108BD9-81ED-4DB2-BD59-A6C34878D82A}">
                    <a16:rowId xmlns:a16="http://schemas.microsoft.com/office/drawing/2014/main" val="620693918"/>
                  </a:ext>
                </a:extLst>
              </a:tr>
              <a:tr h="157231">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i="1" u="none" strike="noStrike" dirty="0" err="1">
                          <a:solidFill>
                            <a:srgbClr val="0000FF"/>
                          </a:solidFill>
                          <a:effectLst/>
                        </a:rPr>
                        <a:t>mdr</a:t>
                      </a:r>
                      <a:endParaRPr lang="en-US" sz="1000" b="0" i="1" u="none" strike="noStrike" dirty="0">
                        <a:solidFill>
                          <a:srgbClr val="0000FF"/>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extLst>
                  <a:ext uri="{0D108BD9-81ED-4DB2-BD59-A6C34878D82A}">
                    <a16:rowId xmlns:a16="http://schemas.microsoft.com/office/drawing/2014/main" val="2627693502"/>
                  </a:ext>
                </a:extLst>
              </a:tr>
              <a:tr h="157231">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adam</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a:t>
                      </a:r>
                      <a:r>
                        <a:rPr lang="en-US" sz="1000" u="none" strike="noStrike" dirty="0" err="1">
                          <a:effectLst/>
                        </a:rPr>
                        <a:t>ADaM</a:t>
                      </a:r>
                      <a:r>
                        <a:rPr lang="en-US" sz="1000" u="none" strike="noStrike" dirty="0">
                          <a:effectLst/>
                        </a:rPr>
                        <a:t> data</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extLst>
                  <a:ext uri="{0D108BD9-81ED-4DB2-BD59-A6C34878D82A}">
                    <a16:rowId xmlns:a16="http://schemas.microsoft.com/office/drawing/2014/main" val="1925950149"/>
                  </a:ext>
                </a:extLst>
              </a:tr>
              <a:tr h="157231">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reports</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R Program</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extLst>
                  <a:ext uri="{0D108BD9-81ED-4DB2-BD59-A6C34878D82A}">
                    <a16:rowId xmlns:a16="http://schemas.microsoft.com/office/drawing/2014/main" val="261459635"/>
                  </a:ext>
                </a:extLst>
              </a:tr>
              <a:tr h="157231">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i="1" u="none" strike="noStrike" dirty="0" err="1">
                          <a:solidFill>
                            <a:srgbClr val="0000FF"/>
                          </a:solidFill>
                          <a:effectLst/>
                        </a:rPr>
                        <a:t>csr</a:t>
                      </a:r>
                      <a:endParaRPr lang="en-US" sz="1000" b="0" i="1" u="none" strike="noStrike" dirty="0">
                        <a:solidFill>
                          <a:srgbClr val="0000FF"/>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extLst>
                  <a:ext uri="{0D108BD9-81ED-4DB2-BD59-A6C34878D82A}">
                    <a16:rowId xmlns:a16="http://schemas.microsoft.com/office/drawing/2014/main" val="3290061574"/>
                  </a:ext>
                </a:extLst>
              </a:tr>
              <a:tr h="157231">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adam</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a:t>
                      </a:r>
                      <a:r>
                        <a:rPr lang="en-US" sz="1000" u="none" strike="noStrike" dirty="0" err="1">
                          <a:effectLst/>
                        </a:rPr>
                        <a:t>ADaM</a:t>
                      </a:r>
                      <a:r>
                        <a:rPr lang="en-US" sz="1000" u="none" strike="noStrike" dirty="0">
                          <a:effectLst/>
                        </a:rPr>
                        <a:t> data</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extLst>
                  <a:ext uri="{0D108BD9-81ED-4DB2-BD59-A6C34878D82A}">
                    <a16:rowId xmlns:a16="http://schemas.microsoft.com/office/drawing/2014/main" val="3423332125"/>
                  </a:ext>
                </a:extLst>
              </a:tr>
              <a:tr h="157231">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reports</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R Program</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extLst>
                  <a:ext uri="{0D108BD9-81ED-4DB2-BD59-A6C34878D82A}">
                    <a16:rowId xmlns:a16="http://schemas.microsoft.com/office/drawing/2014/main" val="2399831261"/>
                  </a:ext>
                </a:extLst>
              </a:tr>
              <a:tr h="157231">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reports</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extLst>
                  <a:ext uri="{0D108BD9-81ED-4DB2-BD59-A6C34878D82A}">
                    <a16:rowId xmlns:a16="http://schemas.microsoft.com/office/drawing/2014/main" val="515509636"/>
                  </a:ext>
                </a:extLst>
              </a:tr>
              <a:tr h="157231">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i="1" u="none" strike="noStrike">
                          <a:solidFill>
                            <a:srgbClr val="0000FF"/>
                          </a:solidFill>
                          <a:effectLst/>
                        </a:rPr>
                        <a:t>mdr</a:t>
                      </a:r>
                      <a:endParaRPr lang="en-US" sz="1000" b="0" i="1" u="none" strike="noStrike">
                        <a:solidFill>
                          <a:srgbClr val="0000FF"/>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extLst>
                  <a:ext uri="{0D108BD9-81ED-4DB2-BD59-A6C34878D82A}">
                    <a16:rowId xmlns:a16="http://schemas.microsoft.com/office/drawing/2014/main" val="2786829346"/>
                  </a:ext>
                </a:extLst>
              </a:tr>
              <a:tr h="157231">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graphs</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Downloaded graphs from MDH webpage</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extLst>
                  <a:ext uri="{0D108BD9-81ED-4DB2-BD59-A6C34878D82A}">
                    <a16:rowId xmlns:a16="http://schemas.microsoft.com/office/drawing/2014/main" val="3477432987"/>
                  </a:ext>
                </a:extLst>
              </a:tr>
              <a:tr h="157231">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tables</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Downloaded tables from MDH webpage</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extLst>
                  <a:ext uri="{0D108BD9-81ED-4DB2-BD59-A6C34878D82A}">
                    <a16:rowId xmlns:a16="http://schemas.microsoft.com/office/drawing/2014/main" val="2915936951"/>
                  </a:ext>
                </a:extLst>
              </a:tr>
              <a:tr h="157231">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a:t>
                      </a:r>
                      <a:endParaRPr lang="en-US" sz="1000" b="0" i="1" u="none" strike="noStrike" dirty="0">
                        <a:solidFill>
                          <a:srgbClr val="4472C4"/>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i="1" u="none" strike="noStrike" dirty="0">
                          <a:solidFill>
                            <a:srgbClr val="0000FF"/>
                          </a:solidFill>
                          <a:effectLst/>
                        </a:rPr>
                        <a:t>narrative</a:t>
                      </a:r>
                      <a:endParaRPr lang="en-US" sz="1000" b="0" i="1" u="none" strike="noStrike" dirty="0">
                        <a:solidFill>
                          <a:srgbClr val="0000FF"/>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extLst>
                  <a:ext uri="{0D108BD9-81ED-4DB2-BD59-A6C34878D82A}">
                    <a16:rowId xmlns:a16="http://schemas.microsoft.com/office/drawing/2014/main" val="3738184536"/>
                  </a:ext>
                </a:extLst>
              </a:tr>
              <a:tr h="157231">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data</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Derived Narrative datasets</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extLst>
                  <a:ext uri="{0D108BD9-81ED-4DB2-BD59-A6C34878D82A}">
                    <a16:rowId xmlns:a16="http://schemas.microsoft.com/office/drawing/2014/main" val="2258697387"/>
                  </a:ext>
                </a:extLst>
              </a:tr>
              <a:tr h="157231">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templates</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Narrative Template</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extLst>
                  <a:ext uri="{0D108BD9-81ED-4DB2-BD59-A6C34878D82A}">
                    <a16:rowId xmlns:a16="http://schemas.microsoft.com/office/drawing/2014/main" val="3886387290"/>
                  </a:ext>
                </a:extLst>
              </a:tr>
              <a:tr h="157231">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i="1" u="none" strike="noStrike" dirty="0">
                          <a:solidFill>
                            <a:srgbClr val="0000FF"/>
                          </a:solidFill>
                          <a:effectLst/>
                        </a:rPr>
                        <a:t> </a:t>
                      </a:r>
                      <a:endParaRPr lang="en-US" sz="1000" b="0" i="1" u="none" strike="noStrike" dirty="0">
                        <a:solidFill>
                          <a:srgbClr val="0000FF"/>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narratives</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Narratives outputs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extLst>
                  <a:ext uri="{0D108BD9-81ED-4DB2-BD59-A6C34878D82A}">
                    <a16:rowId xmlns:a16="http://schemas.microsoft.com/office/drawing/2014/main" val="4086808641"/>
                  </a:ext>
                </a:extLst>
              </a:tr>
              <a:tr h="157231">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i="1" u="none" strike="noStrike" dirty="0" err="1">
                          <a:solidFill>
                            <a:srgbClr val="0000FF"/>
                          </a:solidFill>
                          <a:effectLst/>
                        </a:rPr>
                        <a:t>csr</a:t>
                      </a:r>
                      <a:endParaRPr lang="en-US" sz="1000" b="0" i="1" u="none" strike="noStrike" dirty="0">
                        <a:solidFill>
                          <a:srgbClr val="0000FF"/>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extLst>
                  <a:ext uri="{0D108BD9-81ED-4DB2-BD59-A6C34878D82A}">
                    <a16:rowId xmlns:a16="http://schemas.microsoft.com/office/drawing/2014/main" val="3843768578"/>
                  </a:ext>
                </a:extLst>
              </a:tr>
              <a:tr h="157231">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solidFill>
                            <a:srgbClr val="0000FF"/>
                          </a:solidFill>
                          <a:effectLst/>
                        </a:rPr>
                        <a:t> </a:t>
                      </a:r>
                      <a:endParaRPr lang="en-US" sz="1000" b="0" i="0" u="none" strike="noStrike" dirty="0">
                        <a:solidFill>
                          <a:srgbClr val="0000FF"/>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graphs</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Downloaded graphs from MDH webpage</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extLst>
                  <a:ext uri="{0D108BD9-81ED-4DB2-BD59-A6C34878D82A}">
                    <a16:rowId xmlns:a16="http://schemas.microsoft.com/office/drawing/2014/main" val="3452420924"/>
                  </a:ext>
                </a:extLst>
              </a:tr>
              <a:tr h="157231">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solidFill>
                            <a:srgbClr val="0000FF"/>
                          </a:solidFill>
                          <a:effectLst/>
                        </a:rPr>
                        <a:t> </a:t>
                      </a:r>
                      <a:endParaRPr lang="en-US" sz="1000" b="0" i="0" u="none" strike="noStrike" dirty="0">
                        <a:solidFill>
                          <a:srgbClr val="0000FF"/>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listings</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Downloaded listings from MDH webpage</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extLst>
                  <a:ext uri="{0D108BD9-81ED-4DB2-BD59-A6C34878D82A}">
                    <a16:rowId xmlns:a16="http://schemas.microsoft.com/office/drawing/2014/main" val="829405112"/>
                  </a:ext>
                </a:extLst>
              </a:tr>
              <a:tr h="157231">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 </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1" u="none" strike="noStrike">
                        <a:solidFill>
                          <a:srgbClr val="4472C4"/>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solidFill>
                            <a:srgbClr val="0000FF"/>
                          </a:solidFill>
                          <a:effectLst/>
                        </a:rPr>
                        <a:t> </a:t>
                      </a:r>
                      <a:endParaRPr lang="en-US" sz="1000" b="0" i="0" u="none" strike="noStrike" dirty="0">
                        <a:solidFill>
                          <a:srgbClr val="0000FF"/>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tables</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a:effectLst/>
                        </a:rPr>
                        <a:t> </a:t>
                      </a:r>
                      <a:endParaRPr lang="en-US" sz="1000" b="0" i="0" u="none" strike="noStrike">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tc>
                  <a:txBody>
                    <a:bodyPr/>
                    <a:lstStyle/>
                    <a:p>
                      <a:pPr algn="l" fontAlgn="b"/>
                      <a:r>
                        <a:rPr lang="en-US" sz="1000" u="none" strike="noStrike" dirty="0">
                          <a:effectLst/>
                        </a:rPr>
                        <a:t>Downloaded tables from MDH webpage</a:t>
                      </a:r>
                      <a:endParaRPr lang="en-US" sz="1000" b="0" i="0" u="none" strike="noStrike" dirty="0">
                        <a:solidFill>
                          <a:srgbClr val="000000"/>
                        </a:solidFill>
                        <a:effectLst/>
                        <a:latin typeface="Arial" panose="020B0604020202020204" pitchFamily="34" charset="0"/>
                      </a:endParaRPr>
                    </a:p>
                  </a:txBody>
                  <a:tcPr marL="5131" marR="5131" marT="5131" marB="0" anchor="b">
                    <a:solidFill>
                      <a:schemeClr val="accent1">
                        <a:lumMod val="40000"/>
                        <a:lumOff val="60000"/>
                      </a:schemeClr>
                    </a:solidFill>
                  </a:tcPr>
                </a:tc>
                <a:extLst>
                  <a:ext uri="{0D108BD9-81ED-4DB2-BD59-A6C34878D82A}">
                    <a16:rowId xmlns:a16="http://schemas.microsoft.com/office/drawing/2014/main" val="2324637950"/>
                  </a:ext>
                </a:extLst>
              </a:tr>
            </a:tbl>
          </a:graphicData>
        </a:graphic>
      </p:graphicFrame>
      <p:sp>
        <p:nvSpPr>
          <p:cNvPr id="12" name="TextBox 11">
            <a:extLst>
              <a:ext uri="{FF2B5EF4-FFF2-40B4-BE49-F238E27FC236}">
                <a16:creationId xmlns:a16="http://schemas.microsoft.com/office/drawing/2014/main" id="{A5C8FDAC-F044-A352-A38D-A5CB8484D9A2}"/>
              </a:ext>
            </a:extLst>
          </p:cNvPr>
          <p:cNvSpPr txBox="1"/>
          <p:nvPr/>
        </p:nvSpPr>
        <p:spPr>
          <a:xfrm>
            <a:off x="7845737" y="2306958"/>
            <a:ext cx="2676525" cy="923330"/>
          </a:xfrm>
          <a:prstGeom prst="rect">
            <a:avLst/>
          </a:prstGeom>
          <a:solidFill>
            <a:schemeClr val="bg2"/>
          </a:solidFill>
        </p:spPr>
        <p:txBody>
          <a:bodyPr wrap="square" rtlCol="0">
            <a:spAutoFit/>
          </a:bodyPr>
          <a:lstStyle/>
          <a:p>
            <a:r>
              <a:rPr lang="en-US" b="1" dirty="0">
                <a:solidFill>
                  <a:srgbClr val="FF9900"/>
                </a:solidFill>
              </a:rPr>
              <a:t>Only study level Statistical Programmer has access to </a:t>
            </a:r>
            <a:r>
              <a:rPr lang="en-US" b="1" dirty="0" err="1">
                <a:solidFill>
                  <a:srgbClr val="0000FF"/>
                </a:solidFill>
              </a:rPr>
              <a:t>crts</a:t>
            </a:r>
            <a:r>
              <a:rPr lang="en-US" b="1" dirty="0">
                <a:solidFill>
                  <a:srgbClr val="FF9900"/>
                </a:solidFill>
              </a:rPr>
              <a:t> folder</a:t>
            </a:r>
          </a:p>
        </p:txBody>
      </p:sp>
      <p:sp>
        <p:nvSpPr>
          <p:cNvPr id="13" name="TextBox 12">
            <a:extLst>
              <a:ext uri="{FF2B5EF4-FFF2-40B4-BE49-F238E27FC236}">
                <a16:creationId xmlns:a16="http://schemas.microsoft.com/office/drawing/2014/main" id="{786DE0E3-C96E-3711-F719-2E223B3D2CC9}"/>
              </a:ext>
            </a:extLst>
          </p:cNvPr>
          <p:cNvSpPr txBox="1"/>
          <p:nvPr/>
        </p:nvSpPr>
        <p:spPr>
          <a:xfrm>
            <a:off x="232996" y="3795346"/>
            <a:ext cx="2695575" cy="1754326"/>
          </a:xfrm>
          <a:prstGeom prst="rect">
            <a:avLst/>
          </a:prstGeom>
          <a:solidFill>
            <a:srgbClr val="E9EBF5"/>
          </a:solidFill>
        </p:spPr>
        <p:txBody>
          <a:bodyPr wrap="square" rtlCol="0">
            <a:spAutoFit/>
          </a:bodyPr>
          <a:lstStyle/>
          <a:p>
            <a:r>
              <a:rPr lang="en-US" b="1" dirty="0">
                <a:solidFill>
                  <a:srgbClr val="FF9900"/>
                </a:solidFill>
              </a:rPr>
              <a:t>Study level users like Medical, PV Physician, Statistician and Statistical Programmer have access to </a:t>
            </a:r>
            <a:r>
              <a:rPr lang="en-US" b="1" dirty="0" err="1">
                <a:solidFill>
                  <a:srgbClr val="0000FF"/>
                </a:solidFill>
              </a:rPr>
              <a:t>pgmanal</a:t>
            </a:r>
            <a:r>
              <a:rPr lang="en-US" b="1" dirty="0">
                <a:solidFill>
                  <a:srgbClr val="FF9900"/>
                </a:solidFill>
              </a:rPr>
              <a:t> and </a:t>
            </a:r>
            <a:r>
              <a:rPr lang="en-US" b="1" dirty="0">
                <a:solidFill>
                  <a:srgbClr val="0000FF"/>
                </a:solidFill>
              </a:rPr>
              <a:t>reports</a:t>
            </a:r>
            <a:r>
              <a:rPr lang="en-US" b="1" dirty="0">
                <a:solidFill>
                  <a:srgbClr val="FF9900"/>
                </a:solidFill>
              </a:rPr>
              <a:t> folders</a:t>
            </a:r>
          </a:p>
        </p:txBody>
      </p:sp>
      <p:pic>
        <p:nvPicPr>
          <p:cNvPr id="19" name="Picture 18">
            <a:extLst>
              <a:ext uri="{FF2B5EF4-FFF2-40B4-BE49-F238E27FC236}">
                <a16:creationId xmlns:a16="http://schemas.microsoft.com/office/drawing/2014/main" id="{5E74137C-8C5E-CB1A-4BB1-FF4CE4EFE020}"/>
              </a:ext>
            </a:extLst>
          </p:cNvPr>
          <p:cNvPicPr>
            <a:picLocks noChangeAspect="1"/>
          </p:cNvPicPr>
          <p:nvPr/>
        </p:nvPicPr>
        <p:blipFill>
          <a:blip r:embed="rId2"/>
          <a:stretch>
            <a:fillRect/>
          </a:stretch>
        </p:blipFill>
        <p:spPr>
          <a:xfrm>
            <a:off x="7845737" y="3297116"/>
            <a:ext cx="2676525" cy="1266825"/>
          </a:xfrm>
          <a:prstGeom prst="rect">
            <a:avLst/>
          </a:prstGeom>
        </p:spPr>
      </p:pic>
      <p:pic>
        <p:nvPicPr>
          <p:cNvPr id="21" name="Picture 20">
            <a:extLst>
              <a:ext uri="{FF2B5EF4-FFF2-40B4-BE49-F238E27FC236}">
                <a16:creationId xmlns:a16="http://schemas.microsoft.com/office/drawing/2014/main" id="{24772A52-C71A-6358-74AA-D8D95E61A2AF}"/>
              </a:ext>
            </a:extLst>
          </p:cNvPr>
          <p:cNvPicPr>
            <a:picLocks noChangeAspect="1"/>
          </p:cNvPicPr>
          <p:nvPr/>
        </p:nvPicPr>
        <p:blipFill>
          <a:blip r:embed="rId3"/>
          <a:stretch>
            <a:fillRect/>
          </a:stretch>
        </p:blipFill>
        <p:spPr>
          <a:xfrm>
            <a:off x="232996" y="5629624"/>
            <a:ext cx="2695575" cy="981075"/>
          </a:xfrm>
          <a:prstGeom prst="rect">
            <a:avLst/>
          </a:prstGeom>
        </p:spPr>
      </p:pic>
    </p:spTree>
    <p:extLst>
      <p:ext uri="{BB962C8B-B14F-4D97-AF65-F5344CB8AC3E}">
        <p14:creationId xmlns:p14="http://schemas.microsoft.com/office/powerpoint/2010/main" val="2715185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7432BA1C-2027-B665-8A1C-3959BED698D8}"/>
              </a:ext>
            </a:extLst>
          </p:cNvPr>
          <p:cNvSpPr txBox="1"/>
          <p:nvPr/>
        </p:nvSpPr>
        <p:spPr>
          <a:xfrm>
            <a:off x="10691446" y="5002823"/>
            <a:ext cx="1178169" cy="369332"/>
          </a:xfrm>
          <a:prstGeom prst="rect">
            <a:avLst/>
          </a:prstGeom>
          <a:noFill/>
        </p:spPr>
        <p:txBody>
          <a:bodyPr wrap="square" rtlCol="0">
            <a:spAutoFit/>
          </a:bodyPr>
          <a:lstStyle/>
          <a:p>
            <a:endParaRPr lang="en-US" dirty="0"/>
          </a:p>
        </p:txBody>
      </p:sp>
      <p:sp>
        <p:nvSpPr>
          <p:cNvPr id="24" name="Rectangle: Rounded Corners 23">
            <a:extLst>
              <a:ext uri="{FF2B5EF4-FFF2-40B4-BE49-F238E27FC236}">
                <a16:creationId xmlns:a16="http://schemas.microsoft.com/office/drawing/2014/main" id="{767CF4B2-4159-C666-0E0B-870FD37D36C8}"/>
              </a:ext>
            </a:extLst>
          </p:cNvPr>
          <p:cNvSpPr/>
          <p:nvPr/>
        </p:nvSpPr>
        <p:spPr>
          <a:xfrm>
            <a:off x="4071122" y="1301263"/>
            <a:ext cx="3560601" cy="168812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err="1"/>
              <a:t>antd</a:t>
            </a:r>
            <a:r>
              <a:rPr lang="en-US" dirty="0"/>
              <a:t>: </a:t>
            </a:r>
            <a:r>
              <a:rPr lang="en-US" sz="1600" dirty="0"/>
              <a:t>for UI development</a:t>
            </a:r>
            <a:endParaRPr lang="en-US" sz="1200" dirty="0"/>
          </a:p>
          <a:p>
            <a:r>
              <a:rPr lang="en-US" b="1" dirty="0"/>
              <a:t>react-table</a:t>
            </a:r>
            <a:r>
              <a:rPr lang="en-US" dirty="0"/>
              <a:t>: </a:t>
            </a:r>
            <a:r>
              <a:rPr lang="en-US" sz="1600" dirty="0"/>
              <a:t>for table development</a:t>
            </a:r>
            <a:endParaRPr lang="en-US" sz="1200" dirty="0"/>
          </a:p>
          <a:p>
            <a:r>
              <a:rPr lang="en-US" b="1" dirty="0" err="1"/>
              <a:t>plotly</a:t>
            </a:r>
            <a:r>
              <a:rPr lang="en-US" dirty="0"/>
              <a:t>: </a:t>
            </a:r>
            <a:r>
              <a:rPr lang="en-US" sz="1600" dirty="0"/>
              <a:t>for plot development</a:t>
            </a:r>
            <a:endParaRPr lang="en-US" altLang="zh-CN" sz="1200" dirty="0"/>
          </a:p>
          <a:p>
            <a:r>
              <a:rPr lang="en-US" b="1" dirty="0" err="1"/>
              <a:t>echarts</a:t>
            </a:r>
            <a:r>
              <a:rPr lang="en-US" dirty="0"/>
              <a:t>: </a:t>
            </a:r>
            <a:r>
              <a:rPr lang="en-US" sz="1600" dirty="0"/>
              <a:t>for plot development</a:t>
            </a:r>
            <a:endParaRPr lang="en-US" sz="1200" dirty="0"/>
          </a:p>
        </p:txBody>
      </p:sp>
      <p:sp>
        <p:nvSpPr>
          <p:cNvPr id="25" name="Rectangle: Rounded Corners 24">
            <a:extLst>
              <a:ext uri="{FF2B5EF4-FFF2-40B4-BE49-F238E27FC236}">
                <a16:creationId xmlns:a16="http://schemas.microsoft.com/office/drawing/2014/main" id="{DB4D30CB-843A-5DE8-CD2C-A207E624F2E0}"/>
              </a:ext>
            </a:extLst>
          </p:cNvPr>
          <p:cNvSpPr/>
          <p:nvPr/>
        </p:nvSpPr>
        <p:spPr>
          <a:xfrm>
            <a:off x="1281825" y="3924306"/>
            <a:ext cx="2743200" cy="1702770"/>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API generator</a:t>
            </a:r>
            <a:r>
              <a:rPr lang="en-US" dirty="0"/>
              <a:t>: </a:t>
            </a:r>
            <a:r>
              <a:rPr lang="en-US" dirty="0">
                <a:solidFill>
                  <a:srgbClr val="0000FF"/>
                </a:solidFill>
              </a:rPr>
              <a:t>Plumber</a:t>
            </a:r>
          </a:p>
          <a:p>
            <a:pPr algn="ctr"/>
            <a:r>
              <a:rPr lang="en-US" b="1" dirty="0"/>
              <a:t>R package</a:t>
            </a:r>
            <a:r>
              <a:rPr lang="en-US" dirty="0"/>
              <a:t>: haven, </a:t>
            </a:r>
            <a:r>
              <a:rPr lang="en-US" dirty="0" err="1"/>
              <a:t>dplyr</a:t>
            </a:r>
            <a:r>
              <a:rPr lang="en-US" dirty="0"/>
              <a:t>, </a:t>
            </a:r>
            <a:r>
              <a:rPr lang="en-US" dirty="0" err="1"/>
              <a:t>tidyr</a:t>
            </a:r>
            <a:r>
              <a:rPr lang="en-US" dirty="0"/>
              <a:t>, </a:t>
            </a:r>
            <a:r>
              <a:rPr lang="en-US" dirty="0" err="1"/>
              <a:t>stringr</a:t>
            </a:r>
            <a:r>
              <a:rPr lang="en-US" dirty="0"/>
              <a:t>, </a:t>
            </a:r>
            <a:r>
              <a:rPr lang="en-US" dirty="0" err="1"/>
              <a:t>rjson</a:t>
            </a:r>
            <a:r>
              <a:rPr lang="en-US" dirty="0"/>
              <a:t>, labelled, ggplot2, survival, </a:t>
            </a:r>
            <a:r>
              <a:rPr lang="en-US" dirty="0" err="1"/>
              <a:t>survminer</a:t>
            </a:r>
            <a:endParaRPr lang="en-US" dirty="0"/>
          </a:p>
        </p:txBody>
      </p:sp>
      <p:sp>
        <p:nvSpPr>
          <p:cNvPr id="26" name="Rectangle: Rounded Corners 25">
            <a:extLst>
              <a:ext uri="{FF2B5EF4-FFF2-40B4-BE49-F238E27FC236}">
                <a16:creationId xmlns:a16="http://schemas.microsoft.com/office/drawing/2014/main" id="{D226291E-0657-A9A3-F23D-A839BAFE77AA}"/>
              </a:ext>
            </a:extLst>
          </p:cNvPr>
          <p:cNvSpPr/>
          <p:nvPr/>
        </p:nvSpPr>
        <p:spPr>
          <a:xfrm>
            <a:off x="7690716" y="3924306"/>
            <a:ext cx="2743200" cy="1635359"/>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API generator</a:t>
            </a:r>
            <a:r>
              <a:rPr lang="en-US" dirty="0"/>
              <a:t>: </a:t>
            </a:r>
            <a:r>
              <a:rPr lang="en-US" dirty="0">
                <a:solidFill>
                  <a:srgbClr val="0000FF"/>
                </a:solidFill>
              </a:rPr>
              <a:t>Flask</a:t>
            </a:r>
          </a:p>
          <a:p>
            <a:pPr algn="ctr"/>
            <a:r>
              <a:rPr lang="en-US" b="1" dirty="0"/>
              <a:t>Python package</a:t>
            </a:r>
            <a:r>
              <a:rPr lang="en-US" dirty="0"/>
              <a:t>: pandas, docx, </a:t>
            </a:r>
            <a:r>
              <a:rPr lang="en-US" dirty="0" err="1"/>
              <a:t>pyreadstat</a:t>
            </a:r>
            <a:r>
              <a:rPr lang="en-US" dirty="0"/>
              <a:t>, re, </a:t>
            </a:r>
            <a:r>
              <a:rPr lang="en-US" dirty="0" err="1"/>
              <a:t>os</a:t>
            </a:r>
            <a:r>
              <a:rPr lang="en-US" dirty="0"/>
              <a:t>, math, matplotlib, </a:t>
            </a:r>
            <a:r>
              <a:rPr lang="en-US" dirty="0" err="1"/>
              <a:t>numpy</a:t>
            </a:r>
            <a:endParaRPr lang="en-US" dirty="0"/>
          </a:p>
        </p:txBody>
      </p:sp>
      <p:sp>
        <p:nvSpPr>
          <p:cNvPr id="28" name="TextBox 27">
            <a:extLst>
              <a:ext uri="{FF2B5EF4-FFF2-40B4-BE49-F238E27FC236}">
                <a16:creationId xmlns:a16="http://schemas.microsoft.com/office/drawing/2014/main" id="{086F0067-4ADE-B6BC-D243-680382CEF2D5}"/>
              </a:ext>
            </a:extLst>
          </p:cNvPr>
          <p:cNvSpPr txBox="1"/>
          <p:nvPr/>
        </p:nvSpPr>
        <p:spPr>
          <a:xfrm>
            <a:off x="4801336" y="3142005"/>
            <a:ext cx="2100171" cy="369332"/>
          </a:xfrm>
          <a:prstGeom prst="rect">
            <a:avLst/>
          </a:prstGeom>
          <a:noFill/>
        </p:spPr>
        <p:txBody>
          <a:bodyPr wrap="square" rtlCol="0">
            <a:spAutoFit/>
          </a:bodyPr>
          <a:lstStyle/>
          <a:p>
            <a:r>
              <a:rPr lang="en-US" dirty="0">
                <a:solidFill>
                  <a:schemeClr val="accent1">
                    <a:lumMod val="75000"/>
                  </a:schemeClr>
                </a:solidFill>
              </a:rPr>
              <a:t>Front End by </a:t>
            </a:r>
            <a:r>
              <a:rPr lang="en-US" b="1" dirty="0">
                <a:solidFill>
                  <a:srgbClr val="0000FF"/>
                </a:solidFill>
              </a:rPr>
              <a:t>React</a:t>
            </a:r>
          </a:p>
        </p:txBody>
      </p:sp>
      <p:sp>
        <p:nvSpPr>
          <p:cNvPr id="29" name="TextBox 28">
            <a:extLst>
              <a:ext uri="{FF2B5EF4-FFF2-40B4-BE49-F238E27FC236}">
                <a16:creationId xmlns:a16="http://schemas.microsoft.com/office/drawing/2014/main" id="{8338E14E-12CA-D875-8DFB-2EBB3A5E7A60}"/>
              </a:ext>
            </a:extLst>
          </p:cNvPr>
          <p:cNvSpPr txBox="1"/>
          <p:nvPr/>
        </p:nvSpPr>
        <p:spPr>
          <a:xfrm>
            <a:off x="1659281" y="5627076"/>
            <a:ext cx="2138529" cy="369332"/>
          </a:xfrm>
          <a:prstGeom prst="rect">
            <a:avLst/>
          </a:prstGeom>
          <a:noFill/>
        </p:spPr>
        <p:txBody>
          <a:bodyPr wrap="square" rtlCol="0">
            <a:spAutoFit/>
          </a:bodyPr>
          <a:lstStyle/>
          <a:p>
            <a:r>
              <a:rPr lang="en-US" dirty="0">
                <a:solidFill>
                  <a:schemeClr val="accent1">
                    <a:lumMod val="75000"/>
                  </a:schemeClr>
                </a:solidFill>
              </a:rPr>
              <a:t>Back End by </a:t>
            </a:r>
            <a:r>
              <a:rPr lang="en-US" b="1" dirty="0">
                <a:solidFill>
                  <a:srgbClr val="0000FF"/>
                </a:solidFill>
              </a:rPr>
              <a:t>R</a:t>
            </a:r>
          </a:p>
        </p:txBody>
      </p:sp>
      <p:sp>
        <p:nvSpPr>
          <p:cNvPr id="30" name="TextBox 29">
            <a:extLst>
              <a:ext uri="{FF2B5EF4-FFF2-40B4-BE49-F238E27FC236}">
                <a16:creationId xmlns:a16="http://schemas.microsoft.com/office/drawing/2014/main" id="{3A182A9D-611D-63CB-B0D8-3DA94DF336A9}"/>
              </a:ext>
            </a:extLst>
          </p:cNvPr>
          <p:cNvSpPr txBox="1"/>
          <p:nvPr/>
        </p:nvSpPr>
        <p:spPr>
          <a:xfrm>
            <a:off x="7954718" y="5556737"/>
            <a:ext cx="2215196" cy="369332"/>
          </a:xfrm>
          <a:prstGeom prst="rect">
            <a:avLst/>
          </a:prstGeom>
          <a:noFill/>
        </p:spPr>
        <p:txBody>
          <a:bodyPr wrap="square" rtlCol="0">
            <a:spAutoFit/>
          </a:bodyPr>
          <a:lstStyle/>
          <a:p>
            <a:r>
              <a:rPr lang="en-US" dirty="0">
                <a:solidFill>
                  <a:schemeClr val="accent1">
                    <a:lumMod val="75000"/>
                  </a:schemeClr>
                </a:solidFill>
              </a:rPr>
              <a:t>Back End by </a:t>
            </a:r>
            <a:r>
              <a:rPr lang="en-US" b="1" dirty="0">
                <a:solidFill>
                  <a:srgbClr val="0000FF"/>
                </a:solidFill>
              </a:rPr>
              <a:t>Python</a:t>
            </a:r>
          </a:p>
        </p:txBody>
      </p:sp>
      <p:sp>
        <p:nvSpPr>
          <p:cNvPr id="3" name="Title 1">
            <a:extLst>
              <a:ext uri="{FF2B5EF4-FFF2-40B4-BE49-F238E27FC236}">
                <a16:creationId xmlns:a16="http://schemas.microsoft.com/office/drawing/2014/main" id="{0BD96F70-184F-33D3-1299-9FAF6D5DB1D5}"/>
              </a:ext>
            </a:extLst>
          </p:cNvPr>
          <p:cNvSpPr txBox="1">
            <a:spLocks/>
          </p:cNvSpPr>
          <p:nvPr/>
        </p:nvSpPr>
        <p:spPr>
          <a:xfrm>
            <a:off x="183108" y="276061"/>
            <a:ext cx="10515600" cy="103022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ltLang="zh-CN" dirty="0"/>
              <a:t>Overview of Front-end &amp; Back-end Technologies</a:t>
            </a:r>
            <a:endParaRPr lang="zh-CN" altLang="en-US" dirty="0"/>
          </a:p>
        </p:txBody>
      </p:sp>
      <p:pic>
        <p:nvPicPr>
          <p:cNvPr id="4" name="Picture 3">
            <a:extLst>
              <a:ext uri="{FF2B5EF4-FFF2-40B4-BE49-F238E27FC236}">
                <a16:creationId xmlns:a16="http://schemas.microsoft.com/office/drawing/2014/main" id="{AF5352A8-13B8-9370-63E9-AF8DB7D7A120}"/>
              </a:ext>
            </a:extLst>
          </p:cNvPr>
          <p:cNvPicPr>
            <a:picLocks noChangeAspect="1"/>
          </p:cNvPicPr>
          <p:nvPr/>
        </p:nvPicPr>
        <p:blipFill>
          <a:blip r:embed="rId2"/>
          <a:stretch>
            <a:fillRect/>
          </a:stretch>
        </p:blipFill>
        <p:spPr>
          <a:xfrm>
            <a:off x="2300901" y="1702198"/>
            <a:ext cx="1440211" cy="607756"/>
          </a:xfrm>
          <a:prstGeom prst="rect">
            <a:avLst/>
          </a:prstGeom>
        </p:spPr>
      </p:pic>
      <p:pic>
        <p:nvPicPr>
          <p:cNvPr id="10" name="Picture 9" descr="A picture containing text, sign, outdoor&#10;&#10;Description automatically generated">
            <a:extLst>
              <a:ext uri="{FF2B5EF4-FFF2-40B4-BE49-F238E27FC236}">
                <a16:creationId xmlns:a16="http://schemas.microsoft.com/office/drawing/2014/main" id="{DD94ABF7-5DA3-BD17-7991-264AD97F31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4127" y="4223299"/>
            <a:ext cx="1475093" cy="1702770"/>
          </a:xfrm>
          <a:prstGeom prst="rect">
            <a:avLst/>
          </a:prstGeom>
        </p:spPr>
      </p:pic>
      <p:sp>
        <p:nvSpPr>
          <p:cNvPr id="13" name="Arrow: Down 12">
            <a:extLst>
              <a:ext uri="{FF2B5EF4-FFF2-40B4-BE49-F238E27FC236}">
                <a16:creationId xmlns:a16="http://schemas.microsoft.com/office/drawing/2014/main" id="{AAF0680A-8087-C9E1-3D4E-9AFE5BF1E553}"/>
              </a:ext>
            </a:extLst>
          </p:cNvPr>
          <p:cNvSpPr/>
          <p:nvPr/>
        </p:nvSpPr>
        <p:spPr>
          <a:xfrm>
            <a:off x="5832813" y="3569084"/>
            <a:ext cx="177719" cy="496821"/>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14" name="Arrow: Down 13">
            <a:extLst>
              <a:ext uri="{FF2B5EF4-FFF2-40B4-BE49-F238E27FC236}">
                <a16:creationId xmlns:a16="http://schemas.microsoft.com/office/drawing/2014/main" id="{ADD9E1EE-8814-85CD-F8ED-85D05DEEB80D}"/>
              </a:ext>
            </a:extLst>
          </p:cNvPr>
          <p:cNvSpPr/>
          <p:nvPr/>
        </p:nvSpPr>
        <p:spPr>
          <a:xfrm rot="16200000">
            <a:off x="4493160" y="4665553"/>
            <a:ext cx="177719" cy="496821"/>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15" name="Arrow: Down 14">
            <a:extLst>
              <a:ext uri="{FF2B5EF4-FFF2-40B4-BE49-F238E27FC236}">
                <a16:creationId xmlns:a16="http://schemas.microsoft.com/office/drawing/2014/main" id="{33A33F37-8A3C-75E0-CB13-06F8923453A8}"/>
              </a:ext>
            </a:extLst>
          </p:cNvPr>
          <p:cNvSpPr/>
          <p:nvPr/>
        </p:nvSpPr>
        <p:spPr>
          <a:xfrm rot="5400000">
            <a:off x="7137074" y="4665553"/>
            <a:ext cx="177719" cy="496821"/>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814848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7151</TotalTime>
  <Words>2071</Words>
  <Application>Microsoft Office PowerPoint</Application>
  <PresentationFormat>Widescreen</PresentationFormat>
  <Paragraphs>913</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-apple-system</vt:lpstr>
      <vt:lpstr>等线</vt:lpstr>
      <vt:lpstr>等线 Light</vt:lpstr>
      <vt:lpstr>Arial</vt:lpstr>
      <vt:lpstr>Office Theme</vt:lpstr>
      <vt:lpstr>Optimize decision-making efficiency and speed by performing exploratory analysis through the MedDRAH platform</vt:lpstr>
      <vt:lpstr>Our Needs</vt:lpstr>
      <vt:lpstr>Today’s Challenges</vt:lpstr>
      <vt:lpstr>What’s the MedDRAH</vt:lpstr>
      <vt:lpstr>The Concept of Technology Platform </vt:lpstr>
      <vt:lpstr>Folder Structure</vt:lpstr>
      <vt:lpstr>Access Control for Web Page</vt:lpstr>
      <vt:lpstr>Access Control for Remote Folder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 Huadan</dc:creator>
  <cp:lastModifiedBy>Yan, Zhiping</cp:lastModifiedBy>
  <cp:revision>196</cp:revision>
  <dcterms:created xsi:type="dcterms:W3CDTF">2023-05-09T02:24:20Z</dcterms:created>
  <dcterms:modified xsi:type="dcterms:W3CDTF">2024-03-22T06:29:03Z</dcterms:modified>
</cp:coreProperties>
</file>